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98" r:id="rId14"/>
    <p:sldId id="269" r:id="rId15"/>
    <p:sldId id="271" r:id="rId16"/>
    <p:sldId id="272" r:id="rId17"/>
    <p:sldId id="273" r:id="rId18"/>
    <p:sldId id="283"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84" r:id="rId32"/>
    <p:sldId id="275" r:id="rId33"/>
    <p:sldId id="297" r:id="rId34"/>
    <p:sldId id="276" r:id="rId35"/>
    <p:sldId id="277" r:id="rId36"/>
    <p:sldId id="299" r:id="rId37"/>
    <p:sldId id="278" r:id="rId38"/>
    <p:sldId id="279" r:id="rId39"/>
    <p:sldId id="280" r:id="rId40"/>
    <p:sldId id="281" r:id="rId41"/>
    <p:sldId id="300" r:id="rId42"/>
    <p:sldId id="282" r:id="rId43"/>
  </p:sldIdLst>
  <p:sldSz cx="12192000" cy="6858000"/>
  <p:notesSz cx="6858000" cy="9144000"/>
  <p:embeddedFontLst>
    <p:embeddedFont>
      <p:font typeface="Open Sans" panose="020B0606030504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i9/GG9JpKPZLLRCBnNE/Wy0Bfq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E46411-C604-4BF4-87A0-E73140F3A739}" v="5" dt="2025-06-02T12:22:54.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07" autoAdjust="0"/>
  </p:normalViewPr>
  <p:slideViewPr>
    <p:cSldViewPr snapToGrid="0">
      <p:cViewPr varScale="1">
        <p:scale>
          <a:sx n="55" d="100"/>
          <a:sy n="55" d="100"/>
        </p:scale>
        <p:origin x="10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customschemas.google.com/relationships/presentationmetadata" Target="metadata"/><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br>
              <a:rPr lang="en-US"/>
            </a:br>
            <a:endParaRPr/>
          </a:p>
        </p:txBody>
      </p:sp>
      <p:sp>
        <p:nvSpPr>
          <p:cNvPr id="175" name="Google Shape;17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Being prepared is best. As you would have learned before the best time to prepare is before disaster strike.</a:t>
            </a:r>
            <a:endParaRPr b="0"/>
          </a:p>
          <a:p>
            <a:pPr marL="0" lvl="0" indent="0" algn="l" rtl="0">
              <a:spcBef>
                <a:spcPts val="0"/>
              </a:spcBef>
              <a:spcAft>
                <a:spcPts val="0"/>
              </a:spcAft>
              <a:buNone/>
            </a:pPr>
            <a:br>
              <a:rPr lang="en-US"/>
            </a:br>
            <a:endParaRPr/>
          </a:p>
        </p:txBody>
      </p:sp>
      <p:sp>
        <p:nvSpPr>
          <p:cNvPr id="191" name="Google Shape;19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Under Point 1, some of the agencies that Aruba works with is the Crisis Management Office and ESF 6 and 7. The facilitator can ask the participants to identify some of the agencies their branches work with. Example of agencies that the Sint Maarten Red Cros works with can be seen in the image as it shows the organizational Disaster Management structure in Sint Maarten </a:t>
            </a:r>
            <a:endParaRPr dirty="0"/>
          </a:p>
        </p:txBody>
      </p:sp>
      <p:sp>
        <p:nvSpPr>
          <p:cNvPr id="206" name="Google Shape;20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a:extLst>
            <a:ext uri="{FF2B5EF4-FFF2-40B4-BE49-F238E27FC236}">
              <a16:creationId xmlns:a16="http://schemas.microsoft.com/office/drawing/2014/main" id="{DFF9D71F-EC59-5FE3-6CAC-12E80BC9B7A5}"/>
            </a:ext>
          </a:extLst>
        </p:cNvPr>
        <p:cNvGrpSpPr/>
        <p:nvPr/>
      </p:nvGrpSpPr>
      <p:grpSpPr>
        <a:xfrm>
          <a:off x="0" y="0"/>
          <a:ext cx="0" cy="0"/>
          <a:chOff x="0" y="0"/>
          <a:chExt cx="0" cy="0"/>
        </a:xfrm>
      </p:grpSpPr>
      <p:sp>
        <p:nvSpPr>
          <p:cNvPr id="205" name="Google Shape;205;p13:notes">
            <a:extLst>
              <a:ext uri="{FF2B5EF4-FFF2-40B4-BE49-F238E27FC236}">
                <a16:creationId xmlns:a16="http://schemas.microsoft.com/office/drawing/2014/main" id="{BBD15A75-C1A7-9746-E824-EDC01D49691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6" name="Google Shape;206;p13:notes">
            <a:extLst>
              <a:ext uri="{FF2B5EF4-FFF2-40B4-BE49-F238E27FC236}">
                <a16:creationId xmlns:a16="http://schemas.microsoft.com/office/drawing/2014/main" id="{BFD7992E-5659-631E-1A66-E5DE0C157E7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9040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None/>
            </a:pPr>
            <a:r>
              <a:rPr lang="en-US" sz="1800" b="1" i="0" u="none" strike="noStrike">
                <a:solidFill>
                  <a:srgbClr val="000000"/>
                </a:solidFill>
                <a:latin typeface="Arial"/>
                <a:ea typeface="Arial"/>
                <a:cs typeface="Arial"/>
                <a:sym typeface="Arial"/>
              </a:rPr>
              <a:t>Needs being assessed: </a:t>
            </a:r>
            <a:r>
              <a:rPr lang="en-US" sz="1800" b="0" i="0" u="none" strike="noStrike">
                <a:solidFill>
                  <a:srgbClr val="000000"/>
                </a:solidFill>
                <a:latin typeface="Arial"/>
                <a:ea typeface="Arial"/>
                <a:cs typeface="Arial"/>
                <a:sym typeface="Arial"/>
              </a:rPr>
              <a:t>The gaps in access to goods and services created by the risks on life, health, basic subsistence and security. Identifying which stakeholders and partners can assist with providing goods and services such as water and food and shelter.</a:t>
            </a:r>
            <a:endParaRPr b="0"/>
          </a:p>
          <a:p>
            <a:pPr marL="0" lvl="0" indent="0" algn="l" rtl="0">
              <a:spcBef>
                <a:spcPts val="0"/>
              </a:spcBef>
              <a:spcAft>
                <a:spcPts val="0"/>
              </a:spcAft>
              <a:buNone/>
            </a:pPr>
            <a:br>
              <a:rPr lang="en-US" b="0"/>
            </a:br>
            <a:endParaRPr/>
          </a:p>
        </p:txBody>
      </p:sp>
      <p:sp>
        <p:nvSpPr>
          <p:cNvPr id="240" name="Google Shape;24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lt1"/>
                </a:solidFill>
                <a:latin typeface="Arial"/>
                <a:ea typeface="Arial"/>
                <a:cs typeface="Arial"/>
                <a:sym typeface="Arial"/>
              </a:rPr>
              <a:t>A more detailed assessment will be carried out as the situation changes. </a:t>
            </a:r>
            <a:endParaRPr/>
          </a:p>
        </p:txBody>
      </p:sp>
      <p:sp>
        <p:nvSpPr>
          <p:cNvPr id="250" name="Google Shape;25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B43812CD-3B39-5E90-8EBF-56DB6EA19451}"/>
            </a:ext>
          </a:extLst>
        </p:cNvPr>
        <p:cNvGrpSpPr/>
        <p:nvPr/>
      </p:nvGrpSpPr>
      <p:grpSpPr>
        <a:xfrm>
          <a:off x="0" y="0"/>
          <a:ext cx="0" cy="0"/>
          <a:chOff x="0" y="0"/>
          <a:chExt cx="0" cy="0"/>
        </a:xfrm>
      </p:grpSpPr>
      <p:sp>
        <p:nvSpPr>
          <p:cNvPr id="248" name="Google Shape;248;p18:notes">
            <a:extLst>
              <a:ext uri="{FF2B5EF4-FFF2-40B4-BE49-F238E27FC236}">
                <a16:creationId xmlns:a16="http://schemas.microsoft.com/office/drawing/2014/main" id="{ADF8C0E5-3226-7335-EDA8-ED4BC61787E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8:notes">
            <a:extLst>
              <a:ext uri="{FF2B5EF4-FFF2-40B4-BE49-F238E27FC236}">
                <a16:creationId xmlns:a16="http://schemas.microsoft.com/office/drawing/2014/main" id="{24A25F29-3C7C-031C-677A-EE8C2F9E246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lt1"/>
                </a:solidFill>
                <a:latin typeface="Arial"/>
                <a:ea typeface="Arial"/>
                <a:cs typeface="Arial"/>
                <a:sym typeface="Arial"/>
              </a:rPr>
              <a:t>A more detailed assessment will be carried out as the situation changes. </a:t>
            </a:r>
            <a:endParaRPr/>
          </a:p>
        </p:txBody>
      </p:sp>
      <p:sp>
        <p:nvSpPr>
          <p:cNvPr id="250" name="Google Shape;250;p18:notes">
            <a:extLst>
              <a:ext uri="{FF2B5EF4-FFF2-40B4-BE49-F238E27FC236}">
                <a16:creationId xmlns:a16="http://schemas.microsoft.com/office/drawing/2014/main" id="{DDDC9243-DBB9-6736-D589-A0FEE6DB209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3737954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F42946BC-0340-E72E-171F-A5F2536DD394}"/>
            </a:ext>
          </a:extLst>
        </p:cNvPr>
        <p:cNvGrpSpPr/>
        <p:nvPr/>
      </p:nvGrpSpPr>
      <p:grpSpPr>
        <a:xfrm>
          <a:off x="0" y="0"/>
          <a:ext cx="0" cy="0"/>
          <a:chOff x="0" y="0"/>
          <a:chExt cx="0" cy="0"/>
        </a:xfrm>
      </p:grpSpPr>
      <p:sp>
        <p:nvSpPr>
          <p:cNvPr id="258" name="Google Shape;258;p19:notes">
            <a:extLst>
              <a:ext uri="{FF2B5EF4-FFF2-40B4-BE49-F238E27FC236}">
                <a16:creationId xmlns:a16="http://schemas.microsoft.com/office/drawing/2014/main" id="{13C5DCAD-75DC-80DF-E0E1-E494D4C020A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Note: There is no need to go through each question. The forms were included so the participants can have an overview of the type of information being collected. This first form is used to conduct a response capacity self-assessment. The facilitator can ask why is it important for the branches to conduct a capacity self-assessment</a:t>
            </a:r>
          </a:p>
          <a:p>
            <a:pPr marL="0" lvl="0" indent="0" algn="l" rtl="0">
              <a:spcBef>
                <a:spcPts val="0"/>
              </a:spcBef>
              <a:spcAft>
                <a:spcPts val="0"/>
              </a:spcAft>
              <a:buNone/>
            </a:pPr>
            <a:endParaRPr dirty="0"/>
          </a:p>
        </p:txBody>
      </p:sp>
      <p:sp>
        <p:nvSpPr>
          <p:cNvPr id="259" name="Google Shape;259;p19:notes">
            <a:extLst>
              <a:ext uri="{FF2B5EF4-FFF2-40B4-BE49-F238E27FC236}">
                <a16:creationId xmlns:a16="http://schemas.microsoft.com/office/drawing/2014/main" id="{FF8EEB63-D41D-4171-88E7-D34176E0E3D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854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0F6BE712-D8E5-A084-8D2B-87C78C381FB0}"/>
            </a:ext>
          </a:extLst>
        </p:cNvPr>
        <p:cNvGrpSpPr/>
        <p:nvPr/>
      </p:nvGrpSpPr>
      <p:grpSpPr>
        <a:xfrm>
          <a:off x="0" y="0"/>
          <a:ext cx="0" cy="0"/>
          <a:chOff x="0" y="0"/>
          <a:chExt cx="0" cy="0"/>
        </a:xfrm>
      </p:grpSpPr>
      <p:sp>
        <p:nvSpPr>
          <p:cNvPr id="258" name="Google Shape;258;p19:notes">
            <a:extLst>
              <a:ext uri="{FF2B5EF4-FFF2-40B4-BE49-F238E27FC236}">
                <a16:creationId xmlns:a16="http://schemas.microsoft.com/office/drawing/2014/main" id="{DB18BCA3-4BD0-63FF-FB0B-1B573EDD342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9:notes">
            <a:extLst>
              <a:ext uri="{FF2B5EF4-FFF2-40B4-BE49-F238E27FC236}">
                <a16:creationId xmlns:a16="http://schemas.microsoft.com/office/drawing/2014/main" id="{40B72E5F-0E66-B0C3-F56D-756C0393A76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050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A2AEC097-BB06-A3A6-B21C-770F465739F8}"/>
            </a:ext>
          </a:extLst>
        </p:cNvPr>
        <p:cNvGrpSpPr/>
        <p:nvPr/>
      </p:nvGrpSpPr>
      <p:grpSpPr>
        <a:xfrm>
          <a:off x="0" y="0"/>
          <a:ext cx="0" cy="0"/>
          <a:chOff x="0" y="0"/>
          <a:chExt cx="0" cy="0"/>
        </a:xfrm>
      </p:grpSpPr>
      <p:sp>
        <p:nvSpPr>
          <p:cNvPr id="258" name="Google Shape;258;p19:notes">
            <a:extLst>
              <a:ext uri="{FF2B5EF4-FFF2-40B4-BE49-F238E27FC236}">
                <a16:creationId xmlns:a16="http://schemas.microsoft.com/office/drawing/2014/main" id="{6E0B2C23-9517-EDC4-465B-ED4C830CFC8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is the DANA form used in communities.</a:t>
            </a:r>
            <a:endParaRPr dirty="0"/>
          </a:p>
        </p:txBody>
      </p:sp>
      <p:sp>
        <p:nvSpPr>
          <p:cNvPr id="259" name="Google Shape;259;p19:notes">
            <a:extLst>
              <a:ext uri="{FF2B5EF4-FFF2-40B4-BE49-F238E27FC236}">
                <a16:creationId xmlns:a16="http://schemas.microsoft.com/office/drawing/2014/main" id="{36635048-6D06-DE74-B55D-C132A77F9C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3492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9B914B2F-1774-6C65-D8AC-78195418747D}"/>
            </a:ext>
          </a:extLst>
        </p:cNvPr>
        <p:cNvGrpSpPr/>
        <p:nvPr/>
      </p:nvGrpSpPr>
      <p:grpSpPr>
        <a:xfrm>
          <a:off x="0" y="0"/>
          <a:ext cx="0" cy="0"/>
          <a:chOff x="0" y="0"/>
          <a:chExt cx="0" cy="0"/>
        </a:xfrm>
      </p:grpSpPr>
      <p:sp>
        <p:nvSpPr>
          <p:cNvPr id="258" name="Google Shape;258;p19:notes">
            <a:extLst>
              <a:ext uri="{FF2B5EF4-FFF2-40B4-BE49-F238E27FC236}">
                <a16:creationId xmlns:a16="http://schemas.microsoft.com/office/drawing/2014/main" id="{EE2B2302-B625-4F02-FAF0-BDC858312C6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9" name="Google Shape;259;p19:notes">
            <a:extLst>
              <a:ext uri="{FF2B5EF4-FFF2-40B4-BE49-F238E27FC236}">
                <a16:creationId xmlns:a16="http://schemas.microsoft.com/office/drawing/2014/main" id="{AC96C10A-EFB0-2525-5D71-C0713529F54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0685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ADE83267-4C72-876A-3167-6130864AA61A}"/>
            </a:ext>
          </a:extLst>
        </p:cNvPr>
        <p:cNvGrpSpPr/>
        <p:nvPr/>
      </p:nvGrpSpPr>
      <p:grpSpPr>
        <a:xfrm>
          <a:off x="0" y="0"/>
          <a:ext cx="0" cy="0"/>
          <a:chOff x="0" y="0"/>
          <a:chExt cx="0" cy="0"/>
        </a:xfrm>
      </p:grpSpPr>
      <p:sp>
        <p:nvSpPr>
          <p:cNvPr id="258" name="Google Shape;258;p19:notes">
            <a:extLst>
              <a:ext uri="{FF2B5EF4-FFF2-40B4-BE49-F238E27FC236}">
                <a16:creationId xmlns:a16="http://schemas.microsoft.com/office/drawing/2014/main" id="{A8DB2144-D564-5E31-4B8B-9954523645A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subtle differences in this form compared the capacity self-assessment form used after 24 hours. Can anyone spot the differences?</a:t>
            </a:r>
            <a:endParaRPr dirty="0"/>
          </a:p>
        </p:txBody>
      </p:sp>
      <p:sp>
        <p:nvSpPr>
          <p:cNvPr id="259" name="Google Shape;259;p19:notes">
            <a:extLst>
              <a:ext uri="{FF2B5EF4-FFF2-40B4-BE49-F238E27FC236}">
                <a16:creationId xmlns:a16="http://schemas.microsoft.com/office/drawing/2014/main" id="{51D39FEC-EC71-189C-4325-4710C87A579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1726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92948A65-711E-40F8-138B-D21EB9673574}"/>
            </a:ext>
          </a:extLst>
        </p:cNvPr>
        <p:cNvGrpSpPr/>
        <p:nvPr/>
      </p:nvGrpSpPr>
      <p:grpSpPr>
        <a:xfrm>
          <a:off x="0" y="0"/>
          <a:ext cx="0" cy="0"/>
          <a:chOff x="0" y="0"/>
          <a:chExt cx="0" cy="0"/>
        </a:xfrm>
      </p:grpSpPr>
      <p:sp>
        <p:nvSpPr>
          <p:cNvPr id="258" name="Google Shape;258;p19:notes">
            <a:extLst>
              <a:ext uri="{FF2B5EF4-FFF2-40B4-BE49-F238E27FC236}">
                <a16:creationId xmlns:a16="http://schemas.microsoft.com/office/drawing/2014/main" id="{B9DFE53A-E7A1-3510-BAA2-C5623E17E9F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subtle differences in this form compared the capacity self-assessment form used after 24 hours. Can anyone spot the differences?</a:t>
            </a:r>
            <a:endParaRPr dirty="0"/>
          </a:p>
        </p:txBody>
      </p:sp>
      <p:sp>
        <p:nvSpPr>
          <p:cNvPr id="259" name="Google Shape;259;p19:notes">
            <a:extLst>
              <a:ext uri="{FF2B5EF4-FFF2-40B4-BE49-F238E27FC236}">
                <a16:creationId xmlns:a16="http://schemas.microsoft.com/office/drawing/2014/main" id="{FFE9BE8B-4CF8-17A2-1992-9E8B25187DF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0605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035C6F7F-1E88-31A2-3D5A-4FAD42437555}"/>
            </a:ext>
          </a:extLst>
        </p:cNvPr>
        <p:cNvGrpSpPr/>
        <p:nvPr/>
      </p:nvGrpSpPr>
      <p:grpSpPr>
        <a:xfrm>
          <a:off x="0" y="0"/>
          <a:ext cx="0" cy="0"/>
          <a:chOff x="0" y="0"/>
          <a:chExt cx="0" cy="0"/>
        </a:xfrm>
      </p:grpSpPr>
      <p:sp>
        <p:nvSpPr>
          <p:cNvPr id="258" name="Google Shape;258;p19:notes">
            <a:extLst>
              <a:ext uri="{FF2B5EF4-FFF2-40B4-BE49-F238E27FC236}">
                <a16:creationId xmlns:a16="http://schemas.microsoft.com/office/drawing/2014/main" id="{8CA1E7F3-79B3-F0DA-A576-CD7103A6561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subtle differences in this form compared the capacity self-assessment form used after 24 hours. Can anyone spot the differences?</a:t>
            </a:r>
            <a:endParaRPr dirty="0"/>
          </a:p>
        </p:txBody>
      </p:sp>
      <p:sp>
        <p:nvSpPr>
          <p:cNvPr id="259" name="Google Shape;259;p19:notes">
            <a:extLst>
              <a:ext uri="{FF2B5EF4-FFF2-40B4-BE49-F238E27FC236}">
                <a16:creationId xmlns:a16="http://schemas.microsoft.com/office/drawing/2014/main" id="{2995B257-FF81-A803-AE56-48227A9DF2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054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05A1F416-DF14-0972-BCCA-A9E3EFA20E11}"/>
            </a:ext>
          </a:extLst>
        </p:cNvPr>
        <p:cNvGrpSpPr/>
        <p:nvPr/>
      </p:nvGrpSpPr>
      <p:grpSpPr>
        <a:xfrm>
          <a:off x="0" y="0"/>
          <a:ext cx="0" cy="0"/>
          <a:chOff x="0" y="0"/>
          <a:chExt cx="0" cy="0"/>
        </a:xfrm>
      </p:grpSpPr>
      <p:sp>
        <p:nvSpPr>
          <p:cNvPr id="258" name="Google Shape;258;p19:notes">
            <a:extLst>
              <a:ext uri="{FF2B5EF4-FFF2-40B4-BE49-F238E27FC236}">
                <a16:creationId xmlns:a16="http://schemas.microsoft.com/office/drawing/2014/main" id="{8E2968D4-5A07-69D9-4EAE-C01FC765237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subtle differences in this form compared the capacity self-assessment form used after 24 hours. Can anyone spot the differences?</a:t>
            </a:r>
            <a:endParaRPr dirty="0"/>
          </a:p>
        </p:txBody>
      </p:sp>
      <p:sp>
        <p:nvSpPr>
          <p:cNvPr id="259" name="Google Shape;259;p19:notes">
            <a:extLst>
              <a:ext uri="{FF2B5EF4-FFF2-40B4-BE49-F238E27FC236}">
                <a16:creationId xmlns:a16="http://schemas.microsoft.com/office/drawing/2014/main" id="{D646C3DC-3FFC-4783-294D-CD7DC17ED95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7001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3F837B6A-F828-3C04-B9B4-E873D7125708}"/>
            </a:ext>
          </a:extLst>
        </p:cNvPr>
        <p:cNvGrpSpPr/>
        <p:nvPr/>
      </p:nvGrpSpPr>
      <p:grpSpPr>
        <a:xfrm>
          <a:off x="0" y="0"/>
          <a:ext cx="0" cy="0"/>
          <a:chOff x="0" y="0"/>
          <a:chExt cx="0" cy="0"/>
        </a:xfrm>
      </p:grpSpPr>
      <p:sp>
        <p:nvSpPr>
          <p:cNvPr id="258" name="Google Shape;258;p19:notes">
            <a:extLst>
              <a:ext uri="{FF2B5EF4-FFF2-40B4-BE49-F238E27FC236}">
                <a16:creationId xmlns:a16="http://schemas.microsoft.com/office/drawing/2014/main" id="{DB684BAC-F23D-A6BF-E4EE-C8C5FA75970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You would notice that the 72 hours form asks more in-depth sector related questions.</a:t>
            </a:r>
            <a:endParaRPr dirty="0"/>
          </a:p>
        </p:txBody>
      </p:sp>
      <p:sp>
        <p:nvSpPr>
          <p:cNvPr id="259" name="Google Shape;259;p19:notes">
            <a:extLst>
              <a:ext uri="{FF2B5EF4-FFF2-40B4-BE49-F238E27FC236}">
                <a16:creationId xmlns:a16="http://schemas.microsoft.com/office/drawing/2014/main" id="{AAA56696-A70B-7CF8-546C-DCDA1865C71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3440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BD9C1735-6D4F-D557-175C-B3E526F8C633}"/>
            </a:ext>
          </a:extLst>
        </p:cNvPr>
        <p:cNvGrpSpPr/>
        <p:nvPr/>
      </p:nvGrpSpPr>
      <p:grpSpPr>
        <a:xfrm>
          <a:off x="0" y="0"/>
          <a:ext cx="0" cy="0"/>
          <a:chOff x="0" y="0"/>
          <a:chExt cx="0" cy="0"/>
        </a:xfrm>
      </p:grpSpPr>
      <p:sp>
        <p:nvSpPr>
          <p:cNvPr id="258" name="Google Shape;258;p19:notes">
            <a:extLst>
              <a:ext uri="{FF2B5EF4-FFF2-40B4-BE49-F238E27FC236}">
                <a16:creationId xmlns:a16="http://schemas.microsoft.com/office/drawing/2014/main" id="{ACBAC861-40CC-48BE-BB48-536BEB7E46F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You would notice that the 72 hours form asks more in-depth sector related questions.</a:t>
            </a:r>
            <a:endParaRPr dirty="0"/>
          </a:p>
        </p:txBody>
      </p:sp>
      <p:sp>
        <p:nvSpPr>
          <p:cNvPr id="259" name="Google Shape;259;p19:notes">
            <a:extLst>
              <a:ext uri="{FF2B5EF4-FFF2-40B4-BE49-F238E27FC236}">
                <a16:creationId xmlns:a16="http://schemas.microsoft.com/office/drawing/2014/main" id="{64663B2E-F8F9-86C7-B074-D6020B511A4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6197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65EAA815-FBA1-67D3-D82A-4144B67B594D}"/>
            </a:ext>
          </a:extLst>
        </p:cNvPr>
        <p:cNvGrpSpPr/>
        <p:nvPr/>
      </p:nvGrpSpPr>
      <p:grpSpPr>
        <a:xfrm>
          <a:off x="0" y="0"/>
          <a:ext cx="0" cy="0"/>
          <a:chOff x="0" y="0"/>
          <a:chExt cx="0" cy="0"/>
        </a:xfrm>
      </p:grpSpPr>
      <p:sp>
        <p:nvSpPr>
          <p:cNvPr id="258" name="Google Shape;258;p19:notes">
            <a:extLst>
              <a:ext uri="{FF2B5EF4-FFF2-40B4-BE49-F238E27FC236}">
                <a16:creationId xmlns:a16="http://schemas.microsoft.com/office/drawing/2014/main" id="{CE6D6FF0-04BF-ADAE-F506-4953429D34C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You would notice that the 72 hours form asks more in-depth sector related questions.</a:t>
            </a:r>
            <a:endParaRPr dirty="0"/>
          </a:p>
        </p:txBody>
      </p:sp>
      <p:sp>
        <p:nvSpPr>
          <p:cNvPr id="259" name="Google Shape;259;p19:notes">
            <a:extLst>
              <a:ext uri="{FF2B5EF4-FFF2-40B4-BE49-F238E27FC236}">
                <a16:creationId xmlns:a16="http://schemas.microsoft.com/office/drawing/2014/main" id="{6D78B16B-D170-5E12-ABBF-404AD928358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031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C526FCAA-3DCC-342E-6A09-54786FA70349}"/>
            </a:ext>
          </a:extLst>
        </p:cNvPr>
        <p:cNvGrpSpPr/>
        <p:nvPr/>
      </p:nvGrpSpPr>
      <p:grpSpPr>
        <a:xfrm>
          <a:off x="0" y="0"/>
          <a:ext cx="0" cy="0"/>
          <a:chOff x="0" y="0"/>
          <a:chExt cx="0" cy="0"/>
        </a:xfrm>
      </p:grpSpPr>
      <p:sp>
        <p:nvSpPr>
          <p:cNvPr id="258" name="Google Shape;258;p19:notes">
            <a:extLst>
              <a:ext uri="{FF2B5EF4-FFF2-40B4-BE49-F238E27FC236}">
                <a16:creationId xmlns:a16="http://schemas.microsoft.com/office/drawing/2014/main" id="{E5903389-C6E9-F1C3-2E43-3047039B5A7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You would notice that the 72 hours form asks more in-depth sector related questions.</a:t>
            </a:r>
            <a:endParaRPr dirty="0"/>
          </a:p>
        </p:txBody>
      </p:sp>
      <p:sp>
        <p:nvSpPr>
          <p:cNvPr id="259" name="Google Shape;259;p19:notes">
            <a:extLst>
              <a:ext uri="{FF2B5EF4-FFF2-40B4-BE49-F238E27FC236}">
                <a16:creationId xmlns:a16="http://schemas.microsoft.com/office/drawing/2014/main" id="{7B8CA70C-6743-803E-BD46-78D677BF163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6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2F0D18EA-59C0-9ACB-48E9-D6B0F622138A}"/>
            </a:ext>
          </a:extLst>
        </p:cNvPr>
        <p:cNvGrpSpPr/>
        <p:nvPr/>
      </p:nvGrpSpPr>
      <p:grpSpPr>
        <a:xfrm>
          <a:off x="0" y="0"/>
          <a:ext cx="0" cy="0"/>
          <a:chOff x="0" y="0"/>
          <a:chExt cx="0" cy="0"/>
        </a:xfrm>
      </p:grpSpPr>
      <p:sp>
        <p:nvSpPr>
          <p:cNvPr id="258" name="Google Shape;258;p19:notes">
            <a:extLst>
              <a:ext uri="{FF2B5EF4-FFF2-40B4-BE49-F238E27FC236}">
                <a16:creationId xmlns:a16="http://schemas.microsoft.com/office/drawing/2014/main" id="{1FA17B5D-1299-15A0-C348-C0B238C8376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9:notes">
            <a:extLst>
              <a:ext uri="{FF2B5EF4-FFF2-40B4-BE49-F238E27FC236}">
                <a16:creationId xmlns:a16="http://schemas.microsoft.com/office/drawing/2014/main" id="{6D296AA1-663B-81C6-1FA4-828E5FA66EB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010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br>
              <a:rPr lang="en-US"/>
            </a:br>
            <a:endParaRPr/>
          </a:p>
        </p:txBody>
      </p:sp>
      <p:sp>
        <p:nvSpPr>
          <p:cNvPr id="267" name="Google Shape;26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167D902B-C7D5-5F00-AE29-6C2C45DF2C6E}"/>
            </a:ext>
          </a:extLst>
        </p:cNvPr>
        <p:cNvGrpSpPr/>
        <p:nvPr/>
      </p:nvGrpSpPr>
      <p:grpSpPr>
        <a:xfrm>
          <a:off x="0" y="0"/>
          <a:ext cx="0" cy="0"/>
          <a:chOff x="0" y="0"/>
          <a:chExt cx="0" cy="0"/>
        </a:xfrm>
      </p:grpSpPr>
      <p:sp>
        <p:nvSpPr>
          <p:cNvPr id="265" name="Google Shape;265;p20:notes">
            <a:extLst>
              <a:ext uri="{FF2B5EF4-FFF2-40B4-BE49-F238E27FC236}">
                <a16:creationId xmlns:a16="http://schemas.microsoft.com/office/drawing/2014/main" id="{39F18FA1-DF96-2A1D-C49C-DF2ABE526E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0:notes">
            <a:extLst>
              <a:ext uri="{FF2B5EF4-FFF2-40B4-BE49-F238E27FC236}">
                <a16:creationId xmlns:a16="http://schemas.microsoft.com/office/drawing/2014/main" id="{B53CB7EC-2C57-8B5D-53AE-AB7727CDBA0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br>
              <a:rPr lang="en-US"/>
            </a:br>
            <a:endParaRPr/>
          </a:p>
        </p:txBody>
      </p:sp>
      <p:sp>
        <p:nvSpPr>
          <p:cNvPr id="267" name="Google Shape;267;p20:notes">
            <a:extLst>
              <a:ext uri="{FF2B5EF4-FFF2-40B4-BE49-F238E27FC236}">
                <a16:creationId xmlns:a16="http://schemas.microsoft.com/office/drawing/2014/main" id="{EF9AEE8A-7F42-9CEC-85A3-BCCFF11A0D6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2196717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Note that only trained individuals will conduct a detailed assessment</a:t>
            </a:r>
            <a:endParaRPr/>
          </a:p>
        </p:txBody>
      </p:sp>
      <p:sp>
        <p:nvSpPr>
          <p:cNvPr id="275" name="Google Shape;27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dirty="0">
                <a:solidFill>
                  <a:srgbClr val="000000"/>
                </a:solidFill>
                <a:latin typeface="Calibri"/>
                <a:ea typeface="Calibri"/>
                <a:cs typeface="Calibri"/>
                <a:sym typeface="Calibri"/>
              </a:rPr>
              <a:t>Sampling techniques: Simple Random, Alternate </a:t>
            </a:r>
          </a:p>
          <a:p>
            <a:pPr marL="0" lvl="0" indent="0" algn="l" rtl="0">
              <a:spcBef>
                <a:spcPts val="0"/>
              </a:spcBef>
              <a:spcAft>
                <a:spcPts val="0"/>
              </a:spcAft>
              <a:buNone/>
            </a:pPr>
            <a:br>
              <a:rPr lang="en-US" b="0" dirty="0"/>
            </a:br>
            <a:r>
              <a:rPr lang="en-US" sz="1800" b="0" i="0" u="none" strike="noStrike" dirty="0">
                <a:solidFill>
                  <a:srgbClr val="000000"/>
                </a:solidFill>
                <a:latin typeface="Calibri"/>
                <a:ea typeface="Calibri"/>
                <a:cs typeface="Calibri"/>
                <a:sym typeface="Calibri"/>
              </a:rPr>
              <a:t>Interviews: What is it? Structured, non structured interviews</a:t>
            </a:r>
            <a:endParaRPr b="0" dirty="0"/>
          </a:p>
          <a:p>
            <a:pPr marL="0" lvl="0" indent="0" algn="l" rtl="0">
              <a:spcBef>
                <a:spcPts val="0"/>
              </a:spcBef>
              <a:spcAft>
                <a:spcPts val="0"/>
              </a:spcAft>
              <a:buNone/>
            </a:pPr>
            <a:br>
              <a:rPr lang="en-US" b="0" dirty="0"/>
            </a:br>
            <a:r>
              <a:rPr lang="en-US" sz="1800" b="0" i="0" u="none" strike="noStrike" dirty="0">
                <a:solidFill>
                  <a:srgbClr val="000000"/>
                </a:solidFill>
                <a:latin typeface="Calibri"/>
                <a:ea typeface="Calibri"/>
                <a:cs typeface="Calibri"/>
                <a:sym typeface="Calibri"/>
              </a:rPr>
              <a:t>Observations</a:t>
            </a:r>
            <a:endParaRPr b="0" dirty="0"/>
          </a:p>
          <a:p>
            <a:pPr marL="0" lvl="0" indent="0" algn="l" rtl="0">
              <a:spcBef>
                <a:spcPts val="0"/>
              </a:spcBef>
              <a:spcAft>
                <a:spcPts val="0"/>
              </a:spcAft>
              <a:buNone/>
            </a:pPr>
            <a:br>
              <a:rPr lang="en-US" b="0" dirty="0"/>
            </a:br>
            <a:r>
              <a:rPr lang="en-US" sz="1800" b="0" i="0" u="none" strike="noStrike" dirty="0">
                <a:solidFill>
                  <a:srgbClr val="000000"/>
                </a:solidFill>
                <a:latin typeface="Calibri"/>
                <a:ea typeface="Calibri"/>
                <a:cs typeface="Calibri"/>
                <a:sym typeface="Calibri"/>
              </a:rPr>
              <a:t>Using checklists</a:t>
            </a:r>
            <a:endParaRPr b="0" dirty="0"/>
          </a:p>
          <a:p>
            <a:pPr marL="0" lvl="0" indent="0" algn="l" rtl="0">
              <a:spcBef>
                <a:spcPts val="0"/>
              </a:spcBef>
              <a:spcAft>
                <a:spcPts val="0"/>
              </a:spcAft>
              <a:buNone/>
            </a:pPr>
            <a:br>
              <a:rPr lang="en-US" dirty="0"/>
            </a:br>
            <a:r>
              <a:rPr lang="en-US" dirty="0"/>
              <a:t>Things to consider: Which areas do you go to? Do you go to known at-risk areas or poverty-stricken areas? It’s also important to know the agencies that will be on the ground and the type of information they would be collecting because you don’t want to overwhelm the community by having too many persons on the ground (from different agencies) asking the same questions.</a:t>
            </a:r>
            <a:endParaRPr dirty="0"/>
          </a:p>
        </p:txBody>
      </p:sp>
      <p:sp>
        <p:nvSpPr>
          <p:cNvPr id="283" name="Google Shape;28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8E0A8985-C3E9-10A2-696B-64D36AB9108E}"/>
            </a:ext>
          </a:extLst>
        </p:cNvPr>
        <p:cNvGrpSpPr/>
        <p:nvPr/>
      </p:nvGrpSpPr>
      <p:grpSpPr>
        <a:xfrm>
          <a:off x="0" y="0"/>
          <a:ext cx="0" cy="0"/>
          <a:chOff x="0" y="0"/>
          <a:chExt cx="0" cy="0"/>
        </a:xfrm>
      </p:grpSpPr>
      <p:sp>
        <p:nvSpPr>
          <p:cNvPr id="223" name="Google Shape;223;p15:notes">
            <a:extLst>
              <a:ext uri="{FF2B5EF4-FFF2-40B4-BE49-F238E27FC236}">
                <a16:creationId xmlns:a16="http://schemas.microsoft.com/office/drawing/2014/main" id="{17A9F615-8A4A-C155-E540-C75D5EF54E1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5:notes">
            <a:extLst>
              <a:ext uri="{FF2B5EF4-FFF2-40B4-BE49-F238E27FC236}">
                <a16:creationId xmlns:a16="http://schemas.microsoft.com/office/drawing/2014/main" id="{703A33C3-A0D9-5C22-AB2B-44E5A539146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br>
              <a:rPr lang="en-US"/>
            </a:br>
            <a:endParaRPr/>
          </a:p>
        </p:txBody>
      </p:sp>
      <p:sp>
        <p:nvSpPr>
          <p:cNvPr id="225" name="Google Shape;225;p15:notes">
            <a:extLst>
              <a:ext uri="{FF2B5EF4-FFF2-40B4-BE49-F238E27FC236}">
                <a16:creationId xmlns:a16="http://schemas.microsoft.com/office/drawing/2014/main" id="{E08802AD-DCC9-D109-A985-7959E710AB9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3616912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 point 2 – explain that this conversation is crucial to Red Cross’s role as an auxiliary to government, stress RC support role. More importantly, as CDRTs emphasise the support role to other agencies and doing no harm to agencies at work, avoiding duplication of efforts and doing no harm, while ensuring affected persons are getting assistance. </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good opportunity to mention and discuss affected populations, also consider sex, age and disability disaggregated data.</a:t>
            </a:r>
            <a:endParaRPr/>
          </a:p>
          <a:p>
            <a:pPr marL="0" lvl="0" indent="0" algn="l" rtl="0">
              <a:spcBef>
                <a:spcPts val="0"/>
              </a:spcBef>
              <a:spcAft>
                <a:spcPts val="0"/>
              </a:spcAft>
              <a:buNone/>
            </a:pPr>
            <a:endParaRPr/>
          </a:p>
          <a:p>
            <a:pPr marL="0" lvl="0" indent="0" algn="l" rtl="0">
              <a:spcBef>
                <a:spcPts val="0"/>
              </a:spcBef>
              <a:spcAft>
                <a:spcPts val="0"/>
              </a:spcAft>
              <a:buNone/>
            </a:pPr>
            <a:r>
              <a:rPr lang="en-US"/>
              <a:t>damage to the natural environment/ecosystem. Reference to the Eco-based Approach EbA checklist or can be shared with interested persons.</a:t>
            </a:r>
            <a:endParaRPr/>
          </a:p>
          <a:p>
            <a:pPr marL="0" lvl="0" indent="0" algn="l" rtl="0">
              <a:spcBef>
                <a:spcPts val="0"/>
              </a:spcBef>
              <a:spcAft>
                <a:spcPts val="0"/>
              </a:spcAft>
              <a:buNone/>
            </a:pPr>
            <a:endParaRPr/>
          </a:p>
          <a:p>
            <a:pPr marL="0" lvl="0" indent="0" algn="l" rtl="0">
              <a:spcBef>
                <a:spcPts val="0"/>
              </a:spcBef>
              <a:spcAft>
                <a:spcPts val="0"/>
              </a:spcAft>
              <a:buNone/>
            </a:pPr>
            <a:r>
              <a:rPr lang="en-US"/>
              <a:t>Private Public Partnerships are also good to mention here, community members who can encourage small to medium business owners to support response actions or projects within the community before the event occurs. Examples are networking before the event with building and construction workers (for rebuilding), landscapers (equipment for debris removal), doctors, pharmacies (medication), shops (food supplies) etc.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4" name="Google Shape;29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 assessments need to take into account CEA and protection considerations, some examples of questions:</a:t>
            </a:r>
            <a:endParaRPr b="0"/>
          </a:p>
          <a:p>
            <a:pPr marL="0" lvl="0" indent="0" algn="l" rtl="0">
              <a:spcBef>
                <a:spcPts val="0"/>
              </a:spcBef>
              <a:spcAft>
                <a:spcPts val="0"/>
              </a:spcAft>
              <a:buNone/>
            </a:pPr>
            <a:br>
              <a:rPr lang="en-US" b="0"/>
            </a:br>
            <a:r>
              <a:rPr lang="en-US" sz="1800" b="0" i="0" u="none" strike="noStrike">
                <a:solidFill>
                  <a:srgbClr val="000000"/>
                </a:solidFill>
                <a:latin typeface="Calibri"/>
                <a:ea typeface="Calibri"/>
                <a:cs typeface="Calibri"/>
                <a:sym typeface="Calibri"/>
              </a:rPr>
              <a:t>1. What are the risks in the community people might need warned about? [info needs]</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2. Where do people get information about the weather? What channels of communication are popular in the community? </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3. How does the community agree on joint actions? When do people work? </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4. Are vulnerable groups listened to? Can they participate? What is their location in the community?</a:t>
            </a:r>
            <a:endParaRPr b="0"/>
          </a:p>
          <a:p>
            <a:pPr marL="0" lvl="0" indent="0" algn="l" rtl="0">
              <a:spcBef>
                <a:spcPts val="0"/>
              </a:spcBef>
              <a:spcAft>
                <a:spcPts val="0"/>
              </a:spcAft>
              <a:buNone/>
            </a:pPr>
            <a:br>
              <a:rPr lang="en-US" b="0"/>
            </a:br>
            <a:br>
              <a:rPr lang="en-US" b="0"/>
            </a:br>
            <a:endParaRPr/>
          </a:p>
        </p:txBody>
      </p:sp>
      <p:sp>
        <p:nvSpPr>
          <p:cNvPr id="127" name="Google Shape;12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Ask participants to name other partner agencies that they might have to work with</a:t>
            </a:r>
            <a:endParaRPr/>
          </a:p>
        </p:txBody>
      </p:sp>
      <p:sp>
        <p:nvSpPr>
          <p:cNvPr id="324" name="Google Shape;32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D5DE3C4B-80F5-2C09-628E-2AC9C3528A2D}"/>
            </a:ext>
          </a:extLst>
        </p:cNvPr>
        <p:cNvGrpSpPr/>
        <p:nvPr/>
      </p:nvGrpSpPr>
      <p:grpSpPr>
        <a:xfrm>
          <a:off x="0" y="0"/>
          <a:ext cx="0" cy="0"/>
          <a:chOff x="0" y="0"/>
          <a:chExt cx="0" cy="0"/>
        </a:xfrm>
      </p:grpSpPr>
      <p:sp>
        <p:nvSpPr>
          <p:cNvPr id="265" name="Google Shape;265;p20:notes">
            <a:extLst>
              <a:ext uri="{FF2B5EF4-FFF2-40B4-BE49-F238E27FC236}">
                <a16:creationId xmlns:a16="http://schemas.microsoft.com/office/drawing/2014/main" id="{5B5740F1-2F49-370C-77E2-A8071D2B621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0:notes">
            <a:extLst>
              <a:ext uri="{FF2B5EF4-FFF2-40B4-BE49-F238E27FC236}">
                <a16:creationId xmlns:a16="http://schemas.microsoft.com/office/drawing/2014/main" id="{F4E00648-4373-5313-7A46-7D2F47D2908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br>
              <a:rPr lang="en-US"/>
            </a:br>
            <a:endParaRPr/>
          </a:p>
        </p:txBody>
      </p:sp>
      <p:sp>
        <p:nvSpPr>
          <p:cNvPr id="267" name="Google Shape;267;p20:notes">
            <a:extLst>
              <a:ext uri="{FF2B5EF4-FFF2-40B4-BE49-F238E27FC236}">
                <a16:creationId xmlns:a16="http://schemas.microsoft.com/office/drawing/2014/main" id="{462A7220-44F0-0CAA-92B1-40DDD6FC422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4996498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40" name="Google Shape;34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 assessments need to take into account CEA and protection considerations, some examples of questions:</a:t>
            </a:r>
            <a:endParaRPr b="0"/>
          </a:p>
          <a:p>
            <a:pPr marL="0" lvl="0" indent="0" algn="l" rtl="0">
              <a:spcBef>
                <a:spcPts val="0"/>
              </a:spcBef>
              <a:spcAft>
                <a:spcPts val="0"/>
              </a:spcAft>
              <a:buNone/>
            </a:pPr>
            <a:br>
              <a:rPr lang="en-US" b="0"/>
            </a:br>
            <a:r>
              <a:rPr lang="en-US" sz="1800" b="0" i="0" u="none" strike="noStrike">
                <a:solidFill>
                  <a:srgbClr val="000000"/>
                </a:solidFill>
                <a:latin typeface="Calibri"/>
                <a:ea typeface="Calibri"/>
                <a:cs typeface="Calibri"/>
                <a:sym typeface="Calibri"/>
              </a:rPr>
              <a:t>1. What are the risks in the community people might need warned about? [info needs]</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2. Where do people get information about the weather? What channels of communication are popular in the community? </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3. How does the community agree on joint actions? When do people work? </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4. Are vulnerable groups listened to? Can they participate? What is their location in the community?</a:t>
            </a:r>
            <a:endParaRPr b="0"/>
          </a:p>
          <a:p>
            <a:pPr marL="0" lvl="0" indent="0" algn="l" rtl="0">
              <a:spcBef>
                <a:spcPts val="0"/>
              </a:spcBef>
              <a:spcAft>
                <a:spcPts val="0"/>
              </a:spcAft>
              <a:buNone/>
            </a:pPr>
            <a:br>
              <a:rPr lang="en-US" b="0"/>
            </a:br>
            <a:br>
              <a:rPr lang="en-US" b="0"/>
            </a:br>
            <a:endParaRPr/>
          </a:p>
        </p:txBody>
      </p:sp>
      <p:sp>
        <p:nvSpPr>
          <p:cNvPr id="135" name="Google Shape;1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Be sure to mention the DANA is also used by the Government in most countries and used by secondary response agencies such as Ministries of Social Welfare, Ministries of Health and Ministries of Housing for example.</a:t>
            </a:r>
            <a:endParaRPr b="0"/>
          </a:p>
          <a:p>
            <a:pPr marL="0" lvl="0" indent="0" algn="l" rtl="0">
              <a:spcBef>
                <a:spcPts val="0"/>
              </a:spcBef>
              <a:spcAft>
                <a:spcPts val="0"/>
              </a:spcAft>
              <a:buNone/>
            </a:pPr>
            <a:br>
              <a:rPr lang="en-US" b="0"/>
            </a:br>
            <a:r>
              <a:rPr lang="en-US" sz="1800" b="0" i="0" u="none" strike="noStrike">
                <a:solidFill>
                  <a:srgbClr val="000000"/>
                </a:solidFill>
                <a:latin typeface="Calibri"/>
                <a:ea typeface="Calibri"/>
                <a:cs typeface="Calibri"/>
                <a:sym typeface="Calibri"/>
              </a:rPr>
              <a:t>Persons with special needs should also be considered while assessments are conducted.the assessments need to have a brief, concrete but NEEDED protection, gender and inclusion section. Two things to assess: protection issues present in the community ( sexual gender based violence, violence against children...) and who are the vulnerable groups present. This is an ethical commitment and a humanitarian requirement.</a:t>
            </a:r>
            <a:endParaRPr b="0"/>
          </a:p>
          <a:p>
            <a:pPr marL="0" lvl="0" indent="0" algn="l" rtl="0">
              <a:spcBef>
                <a:spcPts val="0"/>
              </a:spcBef>
              <a:spcAft>
                <a:spcPts val="0"/>
              </a:spcAft>
              <a:buNone/>
            </a:pPr>
            <a:br>
              <a:rPr lang="en-US" b="0"/>
            </a:br>
            <a:br>
              <a:rPr lang="en-US" b="0"/>
            </a:br>
            <a:endParaRPr/>
          </a:p>
        </p:txBody>
      </p:sp>
      <p:sp>
        <p:nvSpPr>
          <p:cNvPr id="150" name="Google Shape;15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Mention examples from a recent event of the community, if there is none a flooding event scenario can be used and describe knowing who is vulnerable such as older persons and disabled. Knowing their location what their needs are before flooding occurs and what there needs may be before the event happens.</a:t>
            </a:r>
            <a:endParaRPr b="0"/>
          </a:p>
          <a:p>
            <a:pPr marL="0" lvl="0" indent="0" algn="l" rtl="0">
              <a:spcBef>
                <a:spcPts val="0"/>
              </a:spcBef>
              <a:spcAft>
                <a:spcPts val="0"/>
              </a:spcAft>
              <a:buNone/>
            </a:pPr>
            <a:br>
              <a:rPr lang="en-US" b="0"/>
            </a:br>
            <a:r>
              <a:rPr lang="en-US" sz="1800" b="0" i="0" u="none" strike="noStrike">
                <a:solidFill>
                  <a:srgbClr val="000000"/>
                </a:solidFill>
                <a:latin typeface="Calibri"/>
                <a:ea typeface="Calibri"/>
                <a:cs typeface="Calibri"/>
                <a:sym typeface="Calibri"/>
              </a:rPr>
              <a:t>Consider how useful this information can be to other agencies in terms of providing assistance.</a:t>
            </a:r>
            <a:endParaRPr b="0"/>
          </a:p>
          <a:p>
            <a:pPr marL="0" lvl="0" indent="0" algn="l" rtl="0">
              <a:spcBef>
                <a:spcPts val="0"/>
              </a:spcBef>
              <a:spcAft>
                <a:spcPts val="0"/>
              </a:spcAft>
              <a:buNone/>
            </a:pPr>
            <a:br>
              <a:rPr lang="en-US" b="0"/>
            </a:br>
            <a:r>
              <a:rPr lang="en-US" sz="1800" b="0" i="0" u="none" strike="noStrike">
                <a:solidFill>
                  <a:srgbClr val="000000"/>
                </a:solidFill>
                <a:latin typeface="Calibri"/>
                <a:ea typeface="Calibri"/>
                <a:cs typeface="Calibri"/>
                <a:sym typeface="Calibri"/>
              </a:rPr>
              <a:t>Relating this to eVCA is also a good practice if the community has one or needs to conduct one.</a:t>
            </a:r>
            <a:endParaRPr b="0"/>
          </a:p>
          <a:p>
            <a:pPr marL="0" lvl="0" indent="0" algn="l" rtl="0">
              <a:spcBef>
                <a:spcPts val="0"/>
              </a:spcBef>
              <a:spcAft>
                <a:spcPts val="0"/>
              </a:spcAft>
              <a:buNone/>
            </a:pPr>
            <a:br>
              <a:rPr lang="en-US" b="0"/>
            </a:br>
            <a:r>
              <a:rPr lang="en-US" sz="1800" b="0" i="0" u="none" strike="noStrike">
                <a:solidFill>
                  <a:srgbClr val="000000"/>
                </a:solidFill>
                <a:latin typeface="Calibri"/>
                <a:ea typeface="Calibri"/>
                <a:cs typeface="Calibri"/>
                <a:sym typeface="Calibri"/>
              </a:rPr>
              <a:t>Highlight when in the DRM Process are the various types or assessments used. eg. VCA is used in pre and DANA in post</a:t>
            </a:r>
            <a:endParaRPr b="0"/>
          </a:p>
          <a:p>
            <a:pPr marL="0" lvl="0" indent="0" algn="l" rtl="0">
              <a:spcBef>
                <a:spcPts val="0"/>
              </a:spcBef>
              <a:spcAft>
                <a:spcPts val="0"/>
              </a:spcAft>
              <a:buNone/>
            </a:pPr>
            <a:br>
              <a:rPr lang="en-US" b="0"/>
            </a:br>
            <a:r>
              <a:rPr lang="en-US" sz="1800" b="0" i="0" u="none" strike="noStrike">
                <a:solidFill>
                  <a:srgbClr val="000000"/>
                </a:solidFill>
                <a:latin typeface="Calibri"/>
                <a:ea typeface="Calibri"/>
                <a:cs typeface="Calibri"/>
                <a:sym typeface="Calibri"/>
              </a:rPr>
              <a:t>VCA could be used post impact as well</a:t>
            </a:r>
            <a:endParaRPr b="0"/>
          </a:p>
          <a:p>
            <a:pPr marL="0" lvl="0" indent="0" algn="l" rtl="0">
              <a:spcBef>
                <a:spcPts val="0"/>
              </a:spcBef>
              <a:spcAft>
                <a:spcPts val="0"/>
              </a:spcAft>
              <a:buNone/>
            </a:pPr>
            <a:r>
              <a:rPr lang="en-US" sz="1800" b="0" i="0" u="none" strike="noStrike">
                <a:solidFill>
                  <a:srgbClr val="000000"/>
                </a:solidFill>
                <a:latin typeface="Calibri"/>
                <a:ea typeface="Calibri"/>
                <a:cs typeface="Calibri"/>
                <a:sym typeface="Calibri"/>
              </a:rPr>
              <a:t>Consider vulnerable groups ( gender i.e. women, men, boys and girls, LBGTW, environmental impacts, ecological, infrastructural and human needs) and how they may be impacted differently.</a:t>
            </a:r>
            <a:endParaRPr b="0"/>
          </a:p>
          <a:p>
            <a:pPr marL="0" lvl="0" indent="0" algn="l" rtl="0">
              <a:spcBef>
                <a:spcPts val="0"/>
              </a:spcBef>
              <a:spcAft>
                <a:spcPts val="0"/>
              </a:spcAft>
              <a:buNone/>
            </a:pPr>
            <a:br>
              <a:rPr lang="en-US" b="0"/>
            </a:br>
            <a:endParaRPr/>
          </a:p>
        </p:txBody>
      </p:sp>
      <p:sp>
        <p:nvSpPr>
          <p:cNvPr id="165" name="Google Shape;16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7"/>
          <p:cNvSpPr>
            <a:spLocks noGrp="1"/>
          </p:cNvSpPr>
          <p:nvPr>
            <p:ph type="pic" idx="2"/>
          </p:nvPr>
        </p:nvSpPr>
        <p:spPr>
          <a:xfrm>
            <a:off x="5183188" y="987425"/>
            <a:ext cx="6172200" cy="4873625"/>
          </a:xfrm>
          <a:prstGeom prst="rect">
            <a:avLst/>
          </a:prstGeom>
          <a:noFill/>
          <a:ln>
            <a:noFill/>
          </a:ln>
        </p:spPr>
      </p:sp>
      <p:sp>
        <p:nvSpPr>
          <p:cNvPr id="69" name="Google Shape;69;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8" descr="{&quot;HashCode&quot;:-45436510,&quot;Placement&quot;:&quot;Footer&quot;,&quot;Top&quot;:519.343,&quot;Left&quot;:0.0,&quot;SlideWidth&quot;:960,&quot;SlideHeight&quot;:540}"/>
          <p:cNvSpPr txBox="1"/>
          <p:nvPr/>
        </p:nvSpPr>
        <p:spPr>
          <a:xfrm>
            <a:off x="0" y="6595656"/>
            <a:ext cx="581126" cy="262344"/>
          </a:xfrm>
          <a:prstGeom prst="rect">
            <a:avLst/>
          </a:prstGeom>
          <a:noFill/>
          <a:ln>
            <a:noFill/>
          </a:ln>
        </p:spPr>
        <p:txBody>
          <a:bodyPr spcFirstLastPara="1" wrap="square" lIns="0" tIns="0" rIns="0" bIns="0" anchor="ctr" anchorCtr="1">
            <a:spAutoFit/>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Public</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www.cadrim.org/" TargetMode="External"/><Relationship Id="rId7"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 descr="A group of people standing outside a building&#10;&#10;Description automatically generated with medium confidence"/>
          <p:cNvPicPr preferRelativeResize="0"/>
          <p:nvPr/>
        </p:nvPicPr>
        <p:blipFill rotWithShape="1">
          <a:blip r:embed="rId3">
            <a:alphaModFix/>
          </a:blip>
          <a:srcRect l="10842" t="35606"/>
          <a:stretch/>
        </p:blipFill>
        <p:spPr>
          <a:xfrm>
            <a:off x="3532" y="0"/>
            <a:ext cx="12188467" cy="6858000"/>
          </a:xfrm>
          <a:prstGeom prst="rect">
            <a:avLst/>
          </a:prstGeom>
          <a:noFill/>
          <a:ln>
            <a:noFill/>
          </a:ln>
        </p:spPr>
      </p:pic>
      <p:grpSp>
        <p:nvGrpSpPr>
          <p:cNvPr id="91" name="Google Shape;91;p1"/>
          <p:cNvGrpSpPr/>
          <p:nvPr/>
        </p:nvGrpSpPr>
        <p:grpSpPr>
          <a:xfrm>
            <a:off x="0" y="1814273"/>
            <a:ext cx="12192000" cy="4540108"/>
            <a:chOff x="3544" y="1909969"/>
            <a:chExt cx="12192000" cy="4540108"/>
          </a:xfrm>
        </p:grpSpPr>
        <p:sp>
          <p:nvSpPr>
            <p:cNvPr id="92" name="Google Shape;92;p1"/>
            <p:cNvSpPr/>
            <p:nvPr/>
          </p:nvSpPr>
          <p:spPr>
            <a:xfrm>
              <a:off x="3544" y="2272581"/>
              <a:ext cx="12192000" cy="3814884"/>
            </a:xfrm>
            <a:prstGeom prst="rect">
              <a:avLst/>
            </a:prstGeom>
            <a:solidFill>
              <a:srgbClr val="011E4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41196" y="1909972"/>
              <a:ext cx="6576963" cy="4540102"/>
            </a:xfrm>
            <a:prstGeom prst="rect">
              <a:avLst/>
            </a:prstGeom>
            <a:solidFill>
              <a:srgbClr val="F5333F">
                <a:alpha val="6392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6193713" y="1909969"/>
              <a:ext cx="435935" cy="362609"/>
            </a:xfrm>
            <a:prstGeom prst="rtTriangle">
              <a:avLst/>
            </a:prstGeom>
            <a:gradFill>
              <a:gsLst>
                <a:gs pos="0">
                  <a:srgbClr val="95141C"/>
                </a:gs>
                <a:gs pos="50000">
                  <a:srgbClr val="D81D29"/>
                </a:gs>
                <a:gs pos="100000">
                  <a:srgbClr val="FF243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
            <p:cNvSpPr/>
            <p:nvPr/>
          </p:nvSpPr>
          <p:spPr>
            <a:xfrm rot="5400000">
              <a:off x="6198200" y="6094518"/>
              <a:ext cx="351071" cy="360046"/>
            </a:xfrm>
            <a:prstGeom prst="rtTriangle">
              <a:avLst/>
            </a:prstGeom>
            <a:gradFill>
              <a:gsLst>
                <a:gs pos="0">
                  <a:srgbClr val="95141C"/>
                </a:gs>
                <a:gs pos="50000">
                  <a:srgbClr val="D81D29"/>
                </a:gs>
                <a:gs pos="100000">
                  <a:srgbClr val="FF243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96" name="Google Shape;96;p1"/>
          <p:cNvGrpSpPr/>
          <p:nvPr/>
        </p:nvGrpSpPr>
        <p:grpSpPr>
          <a:xfrm>
            <a:off x="324999" y="2351761"/>
            <a:ext cx="6589616" cy="3424586"/>
            <a:chOff x="324999" y="2351761"/>
            <a:chExt cx="6589616" cy="3424586"/>
          </a:xfrm>
        </p:grpSpPr>
        <p:sp>
          <p:nvSpPr>
            <p:cNvPr id="97" name="Google Shape;97;p1"/>
            <p:cNvSpPr/>
            <p:nvPr/>
          </p:nvSpPr>
          <p:spPr>
            <a:xfrm>
              <a:off x="478495" y="3557413"/>
              <a:ext cx="6147609"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800"/>
                <a:buFont typeface="Arial"/>
                <a:buNone/>
              </a:pPr>
              <a:r>
                <a:rPr lang="en-US" sz="4400" b="1" i="0" u="none" strike="noStrike" cap="none">
                  <a:solidFill>
                    <a:schemeClr val="lt1"/>
                  </a:solidFill>
                  <a:latin typeface="Open Sans"/>
                  <a:ea typeface="Open Sans"/>
                  <a:cs typeface="Open Sans"/>
                  <a:sym typeface="Open Sans"/>
                </a:rPr>
                <a:t>CDRTs &amp; Community Assessment</a:t>
              </a:r>
              <a:endParaRPr/>
            </a:p>
          </p:txBody>
        </p:sp>
        <p:sp>
          <p:nvSpPr>
            <p:cNvPr id="98" name="Google Shape;98;p1"/>
            <p:cNvSpPr/>
            <p:nvPr/>
          </p:nvSpPr>
          <p:spPr>
            <a:xfrm>
              <a:off x="478495" y="5345500"/>
              <a:ext cx="6436120"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Arial"/>
                <a:buNone/>
              </a:pPr>
              <a:r>
                <a:rPr lang="en-US" sz="2100" b="0" i="0" u="none" strike="noStrike" cap="none">
                  <a:solidFill>
                    <a:schemeClr val="lt1"/>
                  </a:solidFill>
                  <a:latin typeface="Open Sans"/>
                  <a:ea typeface="Open Sans"/>
                  <a:cs typeface="Open Sans"/>
                  <a:sym typeface="Open Sans"/>
                </a:rPr>
                <a:t>For Community Disaster Response Teams</a:t>
              </a:r>
              <a:endParaRPr sz="2100" b="0" i="0" u="none" strike="noStrike" cap="none">
                <a:solidFill>
                  <a:schemeClr val="lt1"/>
                </a:solidFill>
                <a:latin typeface="Open Sans"/>
                <a:ea typeface="Open Sans"/>
                <a:cs typeface="Open Sans"/>
                <a:sym typeface="Open Sans"/>
              </a:endParaRPr>
            </a:p>
          </p:txBody>
        </p:sp>
        <p:pic>
          <p:nvPicPr>
            <p:cNvPr id="99" name="Google Shape;99;p1" descr="A black and white rectangle with black text&#10;&#10;Description automatically generated"/>
            <p:cNvPicPr preferRelativeResize="0"/>
            <p:nvPr/>
          </p:nvPicPr>
          <p:blipFill rotWithShape="1">
            <a:blip r:embed="rId4">
              <a:alphaModFix/>
            </a:blip>
            <a:srcRect/>
            <a:stretch/>
          </p:blipFill>
          <p:spPr>
            <a:xfrm>
              <a:off x="324999" y="2351761"/>
              <a:ext cx="4278901" cy="113581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p:nvPr/>
        </p:nvSpPr>
        <p:spPr>
          <a:xfrm>
            <a:off x="-16474" y="-5347"/>
            <a:ext cx="4211052"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78" name="Google Shape;178;p10"/>
          <p:cNvSpPr txBox="1"/>
          <p:nvPr/>
        </p:nvSpPr>
        <p:spPr>
          <a:xfrm>
            <a:off x="600409" y="1179011"/>
            <a:ext cx="313089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i="0" u="none" strike="noStrike" cap="none">
                <a:solidFill>
                  <a:schemeClr val="lt1"/>
                </a:solidFill>
                <a:latin typeface="Open Sans"/>
                <a:ea typeface="Open Sans"/>
                <a:cs typeface="Open Sans"/>
                <a:sym typeface="Open Sans"/>
              </a:rPr>
              <a:t>Activity:</a:t>
            </a:r>
            <a:endParaRPr/>
          </a:p>
          <a:p>
            <a:pPr marL="0" marR="0" lvl="0" indent="0" algn="l" rtl="0">
              <a:lnSpc>
                <a:spcPct val="90000"/>
              </a:lnSpc>
              <a:spcBef>
                <a:spcPts val="0"/>
              </a:spcBef>
              <a:spcAft>
                <a:spcPts val="0"/>
              </a:spcAft>
              <a:buClr>
                <a:schemeClr val="lt1"/>
              </a:buClr>
              <a:buSzPts val="4400"/>
              <a:buFont typeface="Arial"/>
              <a:buNone/>
            </a:pPr>
            <a:endParaRPr sz="3600" b="1" i="0" u="none" strike="noStrike" cap="none">
              <a:solidFill>
                <a:schemeClr val="lt1"/>
              </a:solidFill>
              <a:latin typeface="Open Sans"/>
              <a:ea typeface="Open Sans"/>
              <a:cs typeface="Open Sans"/>
              <a:sym typeface="Open Sans"/>
            </a:endParaRPr>
          </a:p>
          <a:p>
            <a:pPr marL="0" marR="0" lvl="0" indent="0" algn="l" rtl="0">
              <a:lnSpc>
                <a:spcPct val="90000"/>
              </a:lnSpc>
              <a:spcBef>
                <a:spcPts val="0"/>
              </a:spcBef>
              <a:spcAft>
                <a:spcPts val="0"/>
              </a:spcAft>
              <a:buClr>
                <a:schemeClr val="lt1"/>
              </a:buClr>
              <a:buSzPts val="4400"/>
              <a:buFont typeface="Arial"/>
              <a:buNone/>
            </a:pPr>
            <a:r>
              <a:rPr lang="en-US" sz="3600" b="0" i="0" u="none" strike="noStrike" cap="none">
                <a:solidFill>
                  <a:schemeClr val="lt1"/>
                </a:solidFill>
                <a:latin typeface="Open Sans"/>
                <a:ea typeface="Open Sans"/>
                <a:cs typeface="Open Sans"/>
                <a:sym typeface="Open Sans"/>
              </a:rPr>
              <a:t>Collecting Information Before a Disaster</a:t>
            </a:r>
            <a:endParaRPr/>
          </a:p>
          <a:p>
            <a:pPr marL="0" marR="0" lvl="0" indent="0" algn="l" rtl="0">
              <a:lnSpc>
                <a:spcPct val="90000"/>
              </a:lnSpc>
              <a:spcBef>
                <a:spcPts val="0"/>
              </a:spcBef>
              <a:spcAft>
                <a:spcPts val="0"/>
              </a:spcAft>
              <a:buClr>
                <a:schemeClr val="lt1"/>
              </a:buClr>
              <a:buSzPts val="4400"/>
              <a:buFont typeface="Arial"/>
              <a:buNone/>
            </a:pPr>
            <a:endParaRPr sz="2000" b="1" i="0" u="none" strike="noStrike" cap="none">
              <a:solidFill>
                <a:schemeClr val="lt1"/>
              </a:solidFill>
              <a:latin typeface="Open Sans"/>
              <a:ea typeface="Open Sans"/>
              <a:cs typeface="Open Sans"/>
              <a:sym typeface="Open Sans"/>
            </a:endParaRPr>
          </a:p>
          <a:p>
            <a:pPr marL="285750" marR="0" lvl="0" indent="-158750" algn="l" rtl="0">
              <a:lnSpc>
                <a:spcPct val="90000"/>
              </a:lnSpc>
              <a:spcBef>
                <a:spcPts val="0"/>
              </a:spcBef>
              <a:spcAft>
                <a:spcPts val="0"/>
              </a:spcAft>
              <a:buClr>
                <a:schemeClr val="lt1"/>
              </a:buClr>
              <a:buSzPts val="2000"/>
              <a:buFont typeface="Arial"/>
              <a:buNone/>
            </a:pPr>
            <a:endParaRPr sz="2000" b="0" i="0" u="none" strike="noStrike" cap="none">
              <a:solidFill>
                <a:schemeClr val="lt1"/>
              </a:solidFill>
              <a:latin typeface="Open Sans"/>
              <a:ea typeface="Open Sans"/>
              <a:cs typeface="Open Sans"/>
              <a:sym typeface="Open Sans"/>
            </a:endParaRPr>
          </a:p>
          <a:p>
            <a:pPr marL="285750" marR="0" lvl="0" indent="-171450" algn="l" rtl="0">
              <a:lnSpc>
                <a:spcPct val="90000"/>
              </a:lnSpc>
              <a:spcBef>
                <a:spcPts val="0"/>
              </a:spcBef>
              <a:spcAft>
                <a:spcPts val="0"/>
              </a:spcAft>
              <a:buClr>
                <a:schemeClr val="lt1"/>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79" name="Google Shape;179;p10"/>
          <p:cNvSpPr txBox="1"/>
          <p:nvPr/>
        </p:nvSpPr>
        <p:spPr>
          <a:xfrm>
            <a:off x="4702194" y="640619"/>
            <a:ext cx="7340600" cy="38164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0" i="0" u="none" strike="noStrike" cap="none">
                <a:solidFill>
                  <a:schemeClr val="dk1"/>
                </a:solidFill>
                <a:latin typeface="Open Sans"/>
                <a:ea typeface="Open Sans"/>
                <a:cs typeface="Open Sans"/>
                <a:sym typeface="Open Sans"/>
              </a:rPr>
              <a:t>Consider the </a:t>
            </a:r>
            <a:r>
              <a:rPr lang="en-US" sz="2200" b="1" i="0" u="none" strike="noStrike" cap="none">
                <a:solidFill>
                  <a:schemeClr val="dk1"/>
                </a:solidFill>
                <a:latin typeface="Open Sans"/>
                <a:ea typeface="Open Sans"/>
                <a:cs typeface="Open Sans"/>
                <a:sym typeface="Open Sans"/>
              </a:rPr>
              <a:t>types of hazards </a:t>
            </a:r>
            <a:r>
              <a:rPr lang="en-US" sz="2200" b="0" i="0" u="none" strike="noStrike" cap="none">
                <a:solidFill>
                  <a:schemeClr val="dk1"/>
                </a:solidFill>
                <a:latin typeface="Open Sans"/>
                <a:ea typeface="Open Sans"/>
                <a:cs typeface="Open Sans"/>
                <a:sym typeface="Open Sans"/>
              </a:rPr>
              <a:t>that impacted your community in the </a:t>
            </a:r>
            <a:r>
              <a:rPr lang="en-US" sz="2200" b="1" i="0" u="none" strike="noStrike" cap="none">
                <a:solidFill>
                  <a:schemeClr val="dk1"/>
                </a:solidFill>
                <a:latin typeface="Open Sans"/>
                <a:ea typeface="Open Sans"/>
                <a:cs typeface="Open Sans"/>
                <a:sym typeface="Open Sans"/>
              </a:rPr>
              <a:t>past</a:t>
            </a:r>
            <a:r>
              <a:rPr lang="en-US" sz="2200" b="0" i="0" u="none" strike="noStrike" cap="none">
                <a:solidFill>
                  <a:schemeClr val="dk1"/>
                </a:solidFill>
                <a:latin typeface="Open Sans"/>
                <a:ea typeface="Open Sans"/>
                <a:cs typeface="Open Sans"/>
                <a:sym typeface="Open Sans"/>
              </a:rPr>
              <a:t>. </a:t>
            </a:r>
            <a:endParaRPr/>
          </a:p>
          <a:p>
            <a:pPr marL="0" marR="0" lvl="0" indent="0" algn="l" rtl="0">
              <a:spcBef>
                <a:spcPts val="0"/>
              </a:spcBef>
              <a:spcAft>
                <a:spcPts val="0"/>
              </a:spcAft>
              <a:buNone/>
            </a:pPr>
            <a:endParaRPr sz="220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2200" b="0" i="0" u="none" strike="noStrike" cap="none">
                <a:solidFill>
                  <a:schemeClr val="dk1"/>
                </a:solidFill>
                <a:latin typeface="Open Sans"/>
                <a:ea typeface="Open Sans"/>
                <a:cs typeface="Open Sans"/>
                <a:sym typeface="Open Sans"/>
              </a:rPr>
              <a:t>Identify the </a:t>
            </a:r>
            <a:r>
              <a:rPr lang="en-US" sz="2200" b="1" i="0" u="none" strike="noStrike" cap="none">
                <a:solidFill>
                  <a:schemeClr val="dk1"/>
                </a:solidFill>
                <a:latin typeface="Open Sans"/>
                <a:ea typeface="Open Sans"/>
                <a:cs typeface="Open Sans"/>
                <a:sym typeface="Open Sans"/>
              </a:rPr>
              <a:t>type of information </a:t>
            </a:r>
            <a:r>
              <a:rPr lang="en-US" sz="2200" b="0" i="0" u="none" strike="noStrike" cap="none">
                <a:solidFill>
                  <a:schemeClr val="dk1"/>
                </a:solidFill>
                <a:latin typeface="Open Sans"/>
                <a:ea typeface="Open Sans"/>
                <a:cs typeface="Open Sans"/>
                <a:sym typeface="Open Sans"/>
              </a:rPr>
              <a:t>that you can collect to help your Community Response Team to become </a:t>
            </a:r>
            <a:r>
              <a:rPr lang="en-US" sz="2200" b="1" i="0" u="none" strike="noStrike" cap="none">
                <a:solidFill>
                  <a:schemeClr val="dk1"/>
                </a:solidFill>
                <a:latin typeface="Open Sans"/>
                <a:ea typeface="Open Sans"/>
                <a:cs typeface="Open Sans"/>
                <a:sym typeface="Open Sans"/>
              </a:rPr>
              <a:t>better prepared </a:t>
            </a:r>
            <a:r>
              <a:rPr lang="en-US" sz="2200" b="0" i="0" u="none" strike="noStrike" cap="none">
                <a:solidFill>
                  <a:schemeClr val="dk1"/>
                </a:solidFill>
                <a:latin typeface="Open Sans"/>
                <a:ea typeface="Open Sans"/>
                <a:cs typeface="Open Sans"/>
                <a:sym typeface="Open Sans"/>
              </a:rPr>
              <a:t>and </a:t>
            </a:r>
            <a:r>
              <a:rPr lang="en-US" sz="2200" b="1" i="0" u="none" strike="noStrike" cap="none">
                <a:solidFill>
                  <a:schemeClr val="dk1"/>
                </a:solidFill>
                <a:latin typeface="Open Sans"/>
                <a:ea typeface="Open Sans"/>
                <a:cs typeface="Open Sans"/>
                <a:sym typeface="Open Sans"/>
              </a:rPr>
              <a:t>better able to respond </a:t>
            </a:r>
            <a:r>
              <a:rPr lang="en-US" sz="2200" b="0" i="0" u="none" strike="noStrike" cap="none">
                <a:solidFill>
                  <a:schemeClr val="dk1"/>
                </a:solidFill>
                <a:latin typeface="Open Sans"/>
                <a:ea typeface="Open Sans"/>
                <a:cs typeface="Open Sans"/>
                <a:sym typeface="Open Sans"/>
              </a:rPr>
              <a:t>before another hazard impact or disaster.</a:t>
            </a:r>
            <a:endParaRPr/>
          </a:p>
          <a:p>
            <a:pPr marL="0" marR="0" lvl="0" indent="0" algn="l" rtl="0">
              <a:spcBef>
                <a:spcPts val="0"/>
              </a:spcBef>
              <a:spcAft>
                <a:spcPts val="0"/>
              </a:spcAft>
              <a:buNone/>
            </a:pPr>
            <a:endParaRPr sz="220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2200" b="0" i="0" u="none" strike="noStrike" cap="none">
                <a:solidFill>
                  <a:schemeClr val="dk1"/>
                </a:solidFill>
                <a:latin typeface="Open Sans"/>
                <a:ea typeface="Open Sans"/>
                <a:cs typeface="Open Sans"/>
                <a:sym typeface="Open Sans"/>
              </a:rPr>
              <a:t>Identify who will collect the needed information.</a:t>
            </a:r>
            <a:endParaRPr/>
          </a:p>
          <a:p>
            <a:pPr marL="0" marR="0" lvl="0" indent="0" algn="l" rtl="0">
              <a:spcBef>
                <a:spcPts val="0"/>
              </a:spcBef>
              <a:spcAft>
                <a:spcPts val="0"/>
              </a:spcAft>
              <a:buNone/>
            </a:pPr>
            <a:endParaRPr sz="2200" b="0" i="0" u="none" strike="noStrike" cap="none">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2200" b="0" i="0" u="none" strike="noStrike" cap="none">
                <a:solidFill>
                  <a:schemeClr val="dk1"/>
                </a:solidFill>
                <a:latin typeface="Open Sans"/>
                <a:ea typeface="Open Sans"/>
                <a:cs typeface="Open Sans"/>
                <a:sym typeface="Open Sans"/>
              </a:rPr>
              <a:t>Identify from where you will get this information. </a:t>
            </a:r>
            <a:endParaRPr/>
          </a:p>
        </p:txBody>
      </p:sp>
      <p:sp>
        <p:nvSpPr>
          <p:cNvPr id="180" name="Google Shape;180;p10"/>
          <p:cNvSpPr txBox="1"/>
          <p:nvPr/>
        </p:nvSpPr>
        <p:spPr>
          <a:xfrm>
            <a:off x="4846320" y="5555632"/>
            <a:ext cx="6492240" cy="984885"/>
          </a:xfrm>
          <a:prstGeom prst="rect">
            <a:avLst/>
          </a:prstGeom>
          <a:solidFill>
            <a:srgbClr val="F5333F"/>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a:solidFill>
                  <a:schemeClr val="lt1"/>
                </a:solidFill>
                <a:highlight>
                  <a:srgbClr val="F5333F"/>
                </a:highlight>
                <a:latin typeface="Open Sans"/>
                <a:ea typeface="Open Sans"/>
                <a:cs typeface="Open Sans"/>
                <a:sym typeface="Open Sans"/>
              </a:rPr>
              <a:t>Note: </a:t>
            </a:r>
            <a:r>
              <a:rPr lang="en-US" sz="2000" b="1" i="0" u="none" strike="noStrike" cap="none">
                <a:solidFill>
                  <a:schemeClr val="lt1"/>
                </a:solidFill>
                <a:latin typeface="Open Sans"/>
                <a:ea typeface="Open Sans"/>
                <a:cs typeface="Open Sans"/>
                <a:sym typeface="Open Sans"/>
              </a:rPr>
              <a:t>You can also reference Unit 4 on page 12 of the CDRT Workbook</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2"/>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4" name="Google Shape;194;p12"/>
          <p:cNvSpPr txBox="1"/>
          <p:nvPr/>
        </p:nvSpPr>
        <p:spPr>
          <a:xfrm>
            <a:off x="281037" y="638258"/>
            <a:ext cx="3609079"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a:solidFill>
                  <a:srgbClr val="E42D38"/>
                </a:solidFill>
                <a:latin typeface="Open Sans"/>
                <a:ea typeface="Open Sans"/>
                <a:cs typeface="Open Sans"/>
                <a:sym typeface="Open Sans"/>
              </a:rPr>
              <a:t>Assessment Done Before A Disaster</a:t>
            </a:r>
            <a:endParaRPr/>
          </a:p>
        </p:txBody>
      </p:sp>
      <p:sp>
        <p:nvSpPr>
          <p:cNvPr id="195" name="Google Shape;195;p12"/>
          <p:cNvSpPr txBox="1"/>
          <p:nvPr/>
        </p:nvSpPr>
        <p:spPr>
          <a:xfrm>
            <a:off x="4595035" y="3426326"/>
            <a:ext cx="7105148" cy="2554545"/>
          </a:xfrm>
          <a:prstGeom prst="rect">
            <a:avLst/>
          </a:prstGeom>
          <a:solidFill>
            <a:srgbClr val="E42D38"/>
          </a:solid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2000"/>
              <a:buFont typeface="Arial"/>
              <a:buChar char="•"/>
            </a:pPr>
            <a:r>
              <a:rPr lang="en-US" sz="2000">
                <a:solidFill>
                  <a:schemeClr val="lt1"/>
                </a:solidFill>
                <a:latin typeface="Open Sans"/>
                <a:ea typeface="Open Sans"/>
                <a:cs typeface="Open Sans"/>
                <a:sym typeface="Open Sans"/>
              </a:rPr>
              <a:t>There is much that can be done where assessments are concerned prior to impact. Now is the best time to do your community mapping. (Disaster Plans, Evacuation, Early Warning Systems)</a:t>
            </a:r>
            <a:endParaRPr/>
          </a:p>
          <a:p>
            <a:pPr marL="285750" marR="0" lvl="0" indent="-158750" algn="l" rtl="0">
              <a:spcBef>
                <a:spcPts val="0"/>
              </a:spcBef>
              <a:spcAft>
                <a:spcPts val="0"/>
              </a:spcAft>
              <a:buClr>
                <a:schemeClr val="dk1"/>
              </a:buClr>
              <a:buSzPts val="2000"/>
              <a:buFont typeface="Arial"/>
              <a:buNone/>
            </a:pPr>
            <a:endParaRPr sz="2000">
              <a:solidFill>
                <a:schemeClr val="lt1"/>
              </a:solidFill>
              <a:latin typeface="Open Sans"/>
              <a:ea typeface="Open Sans"/>
              <a:cs typeface="Open Sans"/>
              <a:sym typeface="Open Sans"/>
            </a:endParaRPr>
          </a:p>
          <a:p>
            <a:pPr marL="285750" marR="0" lvl="0" indent="-285750" algn="l" rtl="0">
              <a:spcBef>
                <a:spcPts val="0"/>
              </a:spcBef>
              <a:spcAft>
                <a:spcPts val="0"/>
              </a:spcAft>
              <a:buClr>
                <a:schemeClr val="lt1"/>
              </a:buClr>
              <a:buSzPts val="2000"/>
              <a:buFont typeface="Arial"/>
              <a:buChar char="•"/>
            </a:pPr>
            <a:r>
              <a:rPr lang="en-US" sz="2000">
                <a:solidFill>
                  <a:schemeClr val="lt1"/>
                </a:solidFill>
                <a:latin typeface="Open Sans"/>
                <a:ea typeface="Open Sans"/>
                <a:cs typeface="Open Sans"/>
                <a:sym typeface="Open Sans"/>
              </a:rPr>
              <a:t>Learn all you can about your community and anticipate the needs that you might have to response to in an emergency. </a:t>
            </a:r>
            <a:endParaRPr/>
          </a:p>
        </p:txBody>
      </p:sp>
      <p:sp>
        <p:nvSpPr>
          <p:cNvPr id="196" name="Google Shape;196;p12"/>
          <p:cNvSpPr txBox="1"/>
          <p:nvPr/>
        </p:nvSpPr>
        <p:spPr>
          <a:xfrm>
            <a:off x="5179444" y="2017235"/>
            <a:ext cx="117781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5333F"/>
                </a:solidFill>
                <a:latin typeface="Arial"/>
                <a:ea typeface="Arial"/>
                <a:cs typeface="Arial"/>
                <a:sym typeface="Arial"/>
              </a:rPr>
              <a:t>Planning</a:t>
            </a:r>
            <a:endParaRPr/>
          </a:p>
        </p:txBody>
      </p:sp>
      <p:sp>
        <p:nvSpPr>
          <p:cNvPr id="197" name="Google Shape;197;p12"/>
          <p:cNvSpPr txBox="1"/>
          <p:nvPr/>
        </p:nvSpPr>
        <p:spPr>
          <a:xfrm>
            <a:off x="7254986" y="2017235"/>
            <a:ext cx="117781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5333F"/>
                </a:solidFill>
                <a:latin typeface="Arial"/>
                <a:ea typeface="Arial"/>
                <a:cs typeface="Arial"/>
                <a:sym typeface="Arial"/>
              </a:rPr>
              <a:t>Practice</a:t>
            </a:r>
            <a:endParaRPr/>
          </a:p>
        </p:txBody>
      </p:sp>
      <p:sp>
        <p:nvSpPr>
          <p:cNvPr id="198" name="Google Shape;198;p12"/>
          <p:cNvSpPr txBox="1"/>
          <p:nvPr/>
        </p:nvSpPr>
        <p:spPr>
          <a:xfrm>
            <a:off x="9330529" y="2017235"/>
            <a:ext cx="219381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5333F"/>
                </a:solidFill>
                <a:latin typeface="Arial"/>
                <a:ea typeface="Arial"/>
                <a:cs typeface="Arial"/>
                <a:sym typeface="Arial"/>
              </a:rPr>
              <a:t>Better Response &amp; Faster Recovery </a:t>
            </a:r>
            <a:endParaRPr/>
          </a:p>
        </p:txBody>
      </p:sp>
      <p:pic>
        <p:nvPicPr>
          <p:cNvPr id="199" name="Google Shape;199;p12"/>
          <p:cNvPicPr preferRelativeResize="0"/>
          <p:nvPr/>
        </p:nvPicPr>
        <p:blipFill rotWithShape="1">
          <a:blip r:embed="rId3">
            <a:alphaModFix/>
          </a:blip>
          <a:srcRect/>
          <a:stretch/>
        </p:blipFill>
        <p:spPr>
          <a:xfrm>
            <a:off x="5361951" y="997644"/>
            <a:ext cx="812800" cy="880533"/>
          </a:xfrm>
          <a:prstGeom prst="rect">
            <a:avLst/>
          </a:prstGeom>
          <a:noFill/>
          <a:ln>
            <a:noFill/>
          </a:ln>
        </p:spPr>
      </p:pic>
      <p:pic>
        <p:nvPicPr>
          <p:cNvPr id="200" name="Google Shape;200;p12"/>
          <p:cNvPicPr preferRelativeResize="0"/>
          <p:nvPr/>
        </p:nvPicPr>
        <p:blipFill rotWithShape="1">
          <a:blip r:embed="rId4">
            <a:alphaModFix/>
          </a:blip>
          <a:srcRect/>
          <a:stretch/>
        </p:blipFill>
        <p:spPr>
          <a:xfrm>
            <a:off x="7517331" y="997644"/>
            <a:ext cx="756356" cy="903111"/>
          </a:xfrm>
          <a:prstGeom prst="rect">
            <a:avLst/>
          </a:prstGeom>
          <a:noFill/>
          <a:ln>
            <a:noFill/>
          </a:ln>
        </p:spPr>
      </p:pic>
      <p:pic>
        <p:nvPicPr>
          <p:cNvPr id="201" name="Google Shape;201;p12"/>
          <p:cNvPicPr preferRelativeResize="0"/>
          <p:nvPr/>
        </p:nvPicPr>
        <p:blipFill rotWithShape="1">
          <a:blip r:embed="rId5">
            <a:alphaModFix/>
          </a:blip>
          <a:srcRect/>
          <a:stretch/>
        </p:blipFill>
        <p:spPr>
          <a:xfrm>
            <a:off x="9937165" y="905308"/>
            <a:ext cx="903111" cy="903111"/>
          </a:xfrm>
          <a:prstGeom prst="rect">
            <a:avLst/>
          </a:prstGeom>
          <a:noFill/>
          <a:ln>
            <a:noFill/>
          </a:ln>
        </p:spPr>
      </p:pic>
      <p:pic>
        <p:nvPicPr>
          <p:cNvPr id="202" name="Google Shape;202;p12"/>
          <p:cNvPicPr preferRelativeResize="0"/>
          <p:nvPr/>
        </p:nvPicPr>
        <p:blipFill rotWithShape="1">
          <a:blip r:embed="rId6">
            <a:alphaModFix/>
          </a:blip>
          <a:srcRect/>
          <a:stretch/>
        </p:blipFill>
        <p:spPr>
          <a:xfrm>
            <a:off x="6765125" y="1226510"/>
            <a:ext cx="260708" cy="260708"/>
          </a:xfrm>
          <a:prstGeom prst="rect">
            <a:avLst/>
          </a:prstGeom>
          <a:noFill/>
          <a:ln>
            <a:noFill/>
          </a:ln>
        </p:spPr>
      </p:pic>
      <p:pic>
        <p:nvPicPr>
          <p:cNvPr id="203" name="Google Shape;203;p12"/>
          <p:cNvPicPr preferRelativeResize="0"/>
          <p:nvPr/>
        </p:nvPicPr>
        <p:blipFill rotWithShape="1">
          <a:blip r:embed="rId7">
            <a:alphaModFix/>
          </a:blip>
          <a:srcRect/>
          <a:stretch/>
        </p:blipFill>
        <p:spPr>
          <a:xfrm>
            <a:off x="8973140" y="1277493"/>
            <a:ext cx="264572" cy="1587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09" name="Google Shape;209;p13"/>
          <p:cNvSpPr txBox="1"/>
          <p:nvPr/>
        </p:nvSpPr>
        <p:spPr>
          <a:xfrm>
            <a:off x="557908" y="638258"/>
            <a:ext cx="306228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a:solidFill>
                  <a:srgbClr val="E42D38"/>
                </a:solidFill>
                <a:latin typeface="Open Sans"/>
                <a:ea typeface="Open Sans"/>
                <a:cs typeface="Open Sans"/>
                <a:sym typeface="Open Sans"/>
              </a:rPr>
              <a:t>Role of </a:t>
            </a:r>
            <a:endParaRPr/>
          </a:p>
          <a:p>
            <a:pPr marL="0" marR="0" lvl="0" indent="0" algn="l" rtl="0">
              <a:lnSpc>
                <a:spcPct val="90000"/>
              </a:lnSpc>
              <a:spcBef>
                <a:spcPts val="0"/>
              </a:spcBef>
              <a:spcAft>
                <a:spcPts val="0"/>
              </a:spcAft>
              <a:buClr>
                <a:schemeClr val="lt1"/>
              </a:buClr>
              <a:buSzPts val="4400"/>
              <a:buFont typeface="Arial"/>
              <a:buNone/>
            </a:pPr>
            <a:r>
              <a:rPr lang="en-US" sz="3600" b="1">
                <a:solidFill>
                  <a:srgbClr val="E42D38"/>
                </a:solidFill>
                <a:latin typeface="Open Sans"/>
                <a:ea typeface="Open Sans"/>
                <a:cs typeface="Open Sans"/>
                <a:sym typeface="Open Sans"/>
              </a:rPr>
              <a:t>CDRT Before</a:t>
            </a:r>
            <a:endParaRPr/>
          </a:p>
        </p:txBody>
      </p:sp>
      <p:sp>
        <p:nvSpPr>
          <p:cNvPr id="212" name="Google Shape;212;p13"/>
          <p:cNvSpPr txBox="1"/>
          <p:nvPr/>
        </p:nvSpPr>
        <p:spPr>
          <a:xfrm>
            <a:off x="5991827" y="420848"/>
            <a:ext cx="5538092"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F5333F"/>
                </a:solidFill>
                <a:latin typeface="Open Sans"/>
                <a:ea typeface="Open Sans"/>
                <a:cs typeface="Open Sans"/>
                <a:sym typeface="Open Sans"/>
              </a:rPr>
              <a:t>Get to know </a:t>
            </a:r>
            <a:r>
              <a:rPr lang="en-US" sz="1800" dirty="0">
                <a:solidFill>
                  <a:schemeClr val="dk1"/>
                </a:solidFill>
                <a:latin typeface="Open Sans"/>
                <a:ea typeface="Open Sans"/>
                <a:cs typeface="Open Sans"/>
                <a:sym typeface="Open Sans"/>
              </a:rPr>
              <a:t>the other players, agencies and disaster personnel, get an understanding of what their information needs will be in an emergency</a:t>
            </a:r>
            <a:endParaRPr dirty="0"/>
          </a:p>
          <a:p>
            <a:pPr marL="0" marR="0" lvl="0" indent="0" algn="l" rtl="0">
              <a:spcBef>
                <a:spcPts val="0"/>
              </a:spcBef>
              <a:spcAft>
                <a:spcPts val="0"/>
              </a:spcAft>
              <a:buNone/>
            </a:pPr>
            <a:endParaRPr sz="1800" dirty="0">
              <a:solidFill>
                <a:schemeClr val="dk1"/>
              </a:solidFill>
              <a:latin typeface="Open Sans"/>
              <a:ea typeface="Open Sans"/>
              <a:cs typeface="Open Sans"/>
              <a:sym typeface="Open Sans"/>
            </a:endParaRPr>
          </a:p>
          <a:p>
            <a:pPr marL="0" marR="0" lvl="0" indent="0" algn="l" rtl="0">
              <a:spcBef>
                <a:spcPts val="0"/>
              </a:spcBef>
              <a:spcAft>
                <a:spcPts val="0"/>
              </a:spcAft>
              <a:buNone/>
            </a:pPr>
            <a:endParaRPr sz="1800" dirty="0">
              <a:solidFill>
                <a:schemeClr val="dk1"/>
              </a:solidFill>
              <a:latin typeface="Open Sans"/>
              <a:ea typeface="Open Sans"/>
              <a:cs typeface="Open Sans"/>
              <a:sym typeface="Open Sans"/>
            </a:endParaRPr>
          </a:p>
        </p:txBody>
      </p:sp>
      <p:pic>
        <p:nvPicPr>
          <p:cNvPr id="214" name="Google Shape;214;p13"/>
          <p:cNvPicPr preferRelativeResize="0"/>
          <p:nvPr/>
        </p:nvPicPr>
        <p:blipFill rotWithShape="1">
          <a:blip r:embed="rId3">
            <a:alphaModFix/>
          </a:blip>
          <a:srcRect/>
          <a:stretch/>
        </p:blipFill>
        <p:spPr>
          <a:xfrm>
            <a:off x="4727600" y="420848"/>
            <a:ext cx="835378" cy="948267"/>
          </a:xfrm>
          <a:prstGeom prst="rect">
            <a:avLst/>
          </a:prstGeom>
          <a:noFill/>
          <a:ln>
            <a:noFill/>
          </a:ln>
        </p:spPr>
      </p:pic>
      <p:pic>
        <p:nvPicPr>
          <p:cNvPr id="3" name="Picture 2">
            <a:extLst>
              <a:ext uri="{FF2B5EF4-FFF2-40B4-BE49-F238E27FC236}">
                <a16:creationId xmlns:a16="http://schemas.microsoft.com/office/drawing/2014/main" id="{A1708DA3-F49E-33BB-A989-40742802E5B0}"/>
              </a:ext>
            </a:extLst>
          </p:cNvPr>
          <p:cNvPicPr>
            <a:picLocks noChangeAspect="1"/>
          </p:cNvPicPr>
          <p:nvPr/>
        </p:nvPicPr>
        <p:blipFill>
          <a:blip r:embed="rId4"/>
          <a:stretch>
            <a:fillRect/>
          </a:stretch>
        </p:blipFill>
        <p:spPr>
          <a:xfrm>
            <a:off x="4194579" y="1696610"/>
            <a:ext cx="7997422" cy="50745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a:extLst>
            <a:ext uri="{FF2B5EF4-FFF2-40B4-BE49-F238E27FC236}">
              <a16:creationId xmlns:a16="http://schemas.microsoft.com/office/drawing/2014/main" id="{2B878A08-F2E4-999B-585A-8F11CBD061F9}"/>
            </a:ext>
          </a:extLst>
        </p:cNvPr>
        <p:cNvGrpSpPr/>
        <p:nvPr/>
      </p:nvGrpSpPr>
      <p:grpSpPr>
        <a:xfrm>
          <a:off x="0" y="0"/>
          <a:ext cx="0" cy="0"/>
          <a:chOff x="0" y="0"/>
          <a:chExt cx="0" cy="0"/>
        </a:xfrm>
      </p:grpSpPr>
      <p:sp>
        <p:nvSpPr>
          <p:cNvPr id="208" name="Google Shape;208;p13">
            <a:extLst>
              <a:ext uri="{FF2B5EF4-FFF2-40B4-BE49-F238E27FC236}">
                <a16:creationId xmlns:a16="http://schemas.microsoft.com/office/drawing/2014/main" id="{82273E3A-EC6A-20BC-318A-0CB07358AEE0}"/>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09" name="Google Shape;209;p13">
            <a:extLst>
              <a:ext uri="{FF2B5EF4-FFF2-40B4-BE49-F238E27FC236}">
                <a16:creationId xmlns:a16="http://schemas.microsoft.com/office/drawing/2014/main" id="{88E60DFC-40B1-C8D1-9348-EE951BB71CD3}"/>
              </a:ext>
            </a:extLst>
          </p:cNvPr>
          <p:cNvSpPr txBox="1"/>
          <p:nvPr/>
        </p:nvSpPr>
        <p:spPr>
          <a:xfrm>
            <a:off x="557908" y="638258"/>
            <a:ext cx="306228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a:solidFill>
                  <a:srgbClr val="E42D38"/>
                </a:solidFill>
                <a:latin typeface="Open Sans"/>
                <a:ea typeface="Open Sans"/>
                <a:cs typeface="Open Sans"/>
                <a:sym typeface="Open Sans"/>
              </a:rPr>
              <a:t>Role of </a:t>
            </a:r>
            <a:endParaRPr/>
          </a:p>
          <a:p>
            <a:pPr marL="0" marR="0" lvl="0" indent="0" algn="l" rtl="0">
              <a:lnSpc>
                <a:spcPct val="90000"/>
              </a:lnSpc>
              <a:spcBef>
                <a:spcPts val="0"/>
              </a:spcBef>
              <a:spcAft>
                <a:spcPts val="0"/>
              </a:spcAft>
              <a:buClr>
                <a:schemeClr val="lt1"/>
              </a:buClr>
              <a:buSzPts val="4400"/>
              <a:buFont typeface="Arial"/>
              <a:buNone/>
            </a:pPr>
            <a:r>
              <a:rPr lang="en-US" sz="3600" b="1">
                <a:solidFill>
                  <a:srgbClr val="E42D38"/>
                </a:solidFill>
                <a:latin typeface="Open Sans"/>
                <a:ea typeface="Open Sans"/>
                <a:cs typeface="Open Sans"/>
                <a:sym typeface="Open Sans"/>
              </a:rPr>
              <a:t>CDRT Before</a:t>
            </a:r>
            <a:endParaRPr/>
          </a:p>
        </p:txBody>
      </p:sp>
      <p:pic>
        <p:nvPicPr>
          <p:cNvPr id="210" name="Google Shape;210;p13">
            <a:extLst>
              <a:ext uri="{FF2B5EF4-FFF2-40B4-BE49-F238E27FC236}">
                <a16:creationId xmlns:a16="http://schemas.microsoft.com/office/drawing/2014/main" id="{795D5B9A-0902-F187-6F06-AFF9E766E93E}"/>
              </a:ext>
            </a:extLst>
          </p:cNvPr>
          <p:cNvPicPr preferRelativeResize="0"/>
          <p:nvPr/>
        </p:nvPicPr>
        <p:blipFill rotWithShape="1">
          <a:blip r:embed="rId3">
            <a:alphaModFix/>
          </a:blip>
          <a:srcRect/>
          <a:stretch/>
        </p:blipFill>
        <p:spPr>
          <a:xfrm>
            <a:off x="4926612" y="1236696"/>
            <a:ext cx="812800" cy="880533"/>
          </a:xfrm>
          <a:prstGeom prst="rect">
            <a:avLst/>
          </a:prstGeom>
          <a:noFill/>
          <a:ln>
            <a:noFill/>
          </a:ln>
        </p:spPr>
      </p:pic>
      <p:pic>
        <p:nvPicPr>
          <p:cNvPr id="211" name="Google Shape;211;p13">
            <a:extLst>
              <a:ext uri="{FF2B5EF4-FFF2-40B4-BE49-F238E27FC236}">
                <a16:creationId xmlns:a16="http://schemas.microsoft.com/office/drawing/2014/main" id="{AB1FA6A8-E1B6-75D6-DB71-A3B719A5266E}"/>
              </a:ext>
            </a:extLst>
          </p:cNvPr>
          <p:cNvPicPr preferRelativeResize="0"/>
          <p:nvPr/>
        </p:nvPicPr>
        <p:blipFill rotWithShape="1">
          <a:blip r:embed="rId4">
            <a:alphaModFix/>
          </a:blip>
          <a:srcRect/>
          <a:stretch/>
        </p:blipFill>
        <p:spPr>
          <a:xfrm>
            <a:off x="5104906" y="4199980"/>
            <a:ext cx="674422" cy="805279"/>
          </a:xfrm>
          <a:prstGeom prst="rect">
            <a:avLst/>
          </a:prstGeom>
          <a:noFill/>
          <a:ln>
            <a:noFill/>
          </a:ln>
        </p:spPr>
      </p:pic>
      <p:sp>
        <p:nvSpPr>
          <p:cNvPr id="212" name="Google Shape;212;p13">
            <a:extLst>
              <a:ext uri="{FF2B5EF4-FFF2-40B4-BE49-F238E27FC236}">
                <a16:creationId xmlns:a16="http://schemas.microsoft.com/office/drawing/2014/main" id="{C6EE3955-C40A-FAD9-AE7B-EEC0C0DF1533}"/>
              </a:ext>
            </a:extLst>
          </p:cNvPr>
          <p:cNvSpPr txBox="1"/>
          <p:nvPr/>
        </p:nvSpPr>
        <p:spPr>
          <a:xfrm>
            <a:off x="6096000" y="561879"/>
            <a:ext cx="5538092" cy="46473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Open Sans"/>
              <a:ea typeface="Open Sans"/>
              <a:cs typeface="Open Sans"/>
              <a:sym typeface="Open Sans"/>
            </a:endParaRPr>
          </a:p>
          <a:p>
            <a:pPr marL="0" marR="0" lvl="0" indent="0" algn="l" rtl="0">
              <a:spcBef>
                <a:spcPts val="0"/>
              </a:spcBef>
              <a:spcAft>
                <a:spcPts val="0"/>
              </a:spcAft>
              <a:buNone/>
            </a:pPr>
            <a:endParaRPr sz="1800"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Open Sans"/>
              </a:rPr>
              <a:t>Develop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your assessment strategy for your community. Work out different sampling methods, different methods of data collection </a:t>
            </a:r>
            <a:r>
              <a:rPr lang="en-US" sz="2000"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etc</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l" rtl="0">
              <a:spcBef>
                <a:spcPts val="0"/>
              </a:spcBef>
              <a:spcAft>
                <a:spcPts val="0"/>
              </a:spcAft>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l" rtl="0">
              <a:spcBef>
                <a:spcPts val="0"/>
              </a:spcBef>
              <a:spcAft>
                <a:spcPts val="0"/>
              </a:spcAft>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l" rtl="0">
              <a:spcBef>
                <a:spcPts val="0"/>
              </a:spcBef>
              <a:spcAft>
                <a:spcPts val="0"/>
              </a:spcAft>
              <a:buNone/>
            </a:pP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Open Sans"/>
              </a:rPr>
              <a:t>Get familiar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with the forms you will use and develop forms where needed</a:t>
            </a:r>
            <a:endParaRPr sz="20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l" rtl="0">
              <a:spcBef>
                <a:spcPts val="0"/>
              </a:spcBef>
              <a:spcAft>
                <a:spcPts val="0"/>
              </a:spcAft>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l" rtl="0">
              <a:spcBef>
                <a:spcPts val="0"/>
              </a:spcBef>
              <a:spcAft>
                <a:spcPts val="0"/>
              </a:spcAft>
              <a:buNone/>
            </a:pP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Open Sans"/>
              </a:rPr>
              <a:t>Train</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 your team and practice, make sure you know what you will do and who will be responsible for what areas and task.</a:t>
            </a:r>
            <a:endParaRPr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13" name="Google Shape;213;p13">
            <a:extLst>
              <a:ext uri="{FF2B5EF4-FFF2-40B4-BE49-F238E27FC236}">
                <a16:creationId xmlns:a16="http://schemas.microsoft.com/office/drawing/2014/main" id="{914CA638-89B8-7BD8-18ED-E964BE411B7F}"/>
              </a:ext>
            </a:extLst>
          </p:cNvPr>
          <p:cNvPicPr preferRelativeResize="0"/>
          <p:nvPr/>
        </p:nvPicPr>
        <p:blipFill rotWithShape="1">
          <a:blip r:embed="rId5">
            <a:alphaModFix/>
          </a:blip>
          <a:srcRect/>
          <a:stretch/>
        </p:blipFill>
        <p:spPr>
          <a:xfrm>
            <a:off x="5035717" y="2885572"/>
            <a:ext cx="812800" cy="812800"/>
          </a:xfrm>
          <a:prstGeom prst="rect">
            <a:avLst/>
          </a:prstGeom>
          <a:noFill/>
          <a:ln>
            <a:noFill/>
          </a:ln>
        </p:spPr>
      </p:pic>
    </p:spTree>
    <p:extLst>
      <p:ext uri="{BB962C8B-B14F-4D97-AF65-F5344CB8AC3E}">
        <p14:creationId xmlns:p14="http://schemas.microsoft.com/office/powerpoint/2010/main" val="2349668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4" descr="A picture containing ground, outdoor, dirty&#10;&#10;Description automatically generated"/>
          <p:cNvPicPr preferRelativeResize="0"/>
          <p:nvPr/>
        </p:nvPicPr>
        <p:blipFill rotWithShape="1">
          <a:blip r:embed="rId3">
            <a:alphaModFix/>
          </a:blip>
          <a:srcRect l="-18723" b="-18723"/>
          <a:stretch/>
        </p:blipFill>
        <p:spPr>
          <a:xfrm>
            <a:off x="-16474" y="-5348"/>
            <a:ext cx="12208474" cy="8138983"/>
          </a:xfrm>
          <a:prstGeom prst="rect">
            <a:avLst/>
          </a:prstGeom>
          <a:noFill/>
          <a:ln>
            <a:noFill/>
          </a:ln>
        </p:spPr>
      </p:pic>
      <p:sp>
        <p:nvSpPr>
          <p:cNvPr id="220" name="Google Shape;220;p14"/>
          <p:cNvSpPr/>
          <p:nvPr/>
        </p:nvSpPr>
        <p:spPr>
          <a:xfrm>
            <a:off x="-16474" y="-5347"/>
            <a:ext cx="4211052"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21" name="Google Shape;221;p14"/>
          <p:cNvSpPr txBox="1"/>
          <p:nvPr/>
        </p:nvSpPr>
        <p:spPr>
          <a:xfrm>
            <a:off x="406052" y="638258"/>
            <a:ext cx="349834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a:solidFill>
                  <a:srgbClr val="E42D38"/>
                </a:solidFill>
                <a:latin typeface="Open Sans"/>
                <a:ea typeface="Open Sans"/>
                <a:cs typeface="Open Sans"/>
                <a:sym typeface="Open Sans"/>
              </a:rPr>
              <a:t>A Disaster </a:t>
            </a:r>
            <a:endParaRPr/>
          </a:p>
          <a:p>
            <a:pPr marL="0" marR="0" lvl="0" indent="0" algn="l" rtl="0">
              <a:lnSpc>
                <a:spcPct val="90000"/>
              </a:lnSpc>
              <a:spcBef>
                <a:spcPts val="0"/>
              </a:spcBef>
              <a:spcAft>
                <a:spcPts val="0"/>
              </a:spcAft>
              <a:buClr>
                <a:schemeClr val="lt1"/>
              </a:buClr>
              <a:buSzPts val="4400"/>
              <a:buFont typeface="Arial"/>
              <a:buNone/>
            </a:pPr>
            <a:r>
              <a:rPr lang="en-US" sz="3600" b="1">
                <a:solidFill>
                  <a:srgbClr val="E42D38"/>
                </a:solidFill>
                <a:latin typeface="Open Sans"/>
                <a:ea typeface="Open Sans"/>
                <a:cs typeface="Open Sans"/>
                <a:sym typeface="Open Sans"/>
              </a:rPr>
              <a:t>Has Happened, Now What?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35" name="Google Shape;235;p16"/>
          <p:cNvSpPr txBox="1"/>
          <p:nvPr/>
        </p:nvSpPr>
        <p:spPr>
          <a:xfrm>
            <a:off x="396938" y="638259"/>
            <a:ext cx="3516576"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a:solidFill>
                  <a:srgbClr val="E42D38"/>
                </a:solidFill>
                <a:latin typeface="Open Sans"/>
                <a:ea typeface="Open Sans"/>
                <a:cs typeface="Open Sans"/>
                <a:sym typeface="Open Sans"/>
              </a:rPr>
              <a:t>What Type Of Information Is</a:t>
            </a:r>
            <a:endParaRPr/>
          </a:p>
          <a:p>
            <a:pPr marL="0" marR="0" lvl="0" indent="0" algn="l" rtl="0">
              <a:lnSpc>
                <a:spcPct val="90000"/>
              </a:lnSpc>
              <a:spcBef>
                <a:spcPts val="0"/>
              </a:spcBef>
              <a:spcAft>
                <a:spcPts val="0"/>
              </a:spcAft>
              <a:buClr>
                <a:schemeClr val="lt1"/>
              </a:buClr>
              <a:buSzPts val="4400"/>
              <a:buFont typeface="Arial"/>
              <a:buNone/>
            </a:pPr>
            <a:r>
              <a:rPr lang="en-US" sz="3600" b="1">
                <a:solidFill>
                  <a:srgbClr val="E42D38"/>
                </a:solidFill>
                <a:latin typeface="Open Sans"/>
                <a:ea typeface="Open Sans"/>
                <a:cs typeface="Open Sans"/>
                <a:sym typeface="Open Sans"/>
              </a:rPr>
              <a:t>Collected After</a:t>
            </a:r>
            <a:endParaRPr/>
          </a:p>
          <a:p>
            <a:pPr marL="0" marR="0" lvl="0" indent="0" algn="l" rtl="0">
              <a:lnSpc>
                <a:spcPct val="90000"/>
              </a:lnSpc>
              <a:spcBef>
                <a:spcPts val="0"/>
              </a:spcBef>
              <a:spcAft>
                <a:spcPts val="0"/>
              </a:spcAft>
              <a:buClr>
                <a:schemeClr val="lt1"/>
              </a:buClr>
              <a:buSzPts val="4400"/>
              <a:buFont typeface="Arial"/>
              <a:buNone/>
            </a:pPr>
            <a:r>
              <a:rPr lang="en-US" sz="3600" b="1">
                <a:solidFill>
                  <a:srgbClr val="E42D38"/>
                </a:solidFill>
                <a:latin typeface="Open Sans"/>
                <a:ea typeface="Open Sans"/>
                <a:cs typeface="Open Sans"/>
                <a:sym typeface="Open Sans"/>
              </a:rPr>
              <a:t>A Disaster?</a:t>
            </a:r>
            <a:endParaRPr/>
          </a:p>
        </p:txBody>
      </p:sp>
      <p:sp>
        <p:nvSpPr>
          <p:cNvPr id="236" name="Google Shape;236;p16"/>
          <p:cNvSpPr txBox="1"/>
          <p:nvPr/>
        </p:nvSpPr>
        <p:spPr>
          <a:xfrm>
            <a:off x="4695258" y="1348834"/>
            <a:ext cx="7099804" cy="415498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E42D38"/>
              </a:buClr>
              <a:buSzPts val="3300"/>
              <a:buFont typeface="Noto Sans Symbols"/>
              <a:buChar char="✔"/>
            </a:pPr>
            <a:r>
              <a:rPr lang="en-US" sz="2200" b="1">
                <a:solidFill>
                  <a:srgbClr val="F99B27"/>
                </a:solidFill>
                <a:latin typeface="Open Sans"/>
                <a:ea typeface="Open Sans"/>
                <a:cs typeface="Open Sans"/>
                <a:sym typeface="Open Sans"/>
              </a:rPr>
              <a:t>  </a:t>
            </a:r>
            <a:r>
              <a:rPr lang="en-US" sz="2200" b="1">
                <a:solidFill>
                  <a:srgbClr val="E42D38"/>
                </a:solidFill>
                <a:latin typeface="Open Sans"/>
                <a:ea typeface="Open Sans"/>
                <a:cs typeface="Open Sans"/>
                <a:sym typeface="Open Sans"/>
              </a:rPr>
              <a:t>What Happened? </a:t>
            </a:r>
            <a:endParaRPr/>
          </a:p>
          <a:p>
            <a:pPr marL="457200" marR="0" lvl="1" indent="0" algn="l" rtl="0">
              <a:spcBef>
                <a:spcPts val="0"/>
              </a:spcBef>
              <a:spcAft>
                <a:spcPts val="0"/>
              </a:spcAft>
              <a:buNone/>
            </a:pPr>
            <a:r>
              <a:rPr lang="en-US" sz="2200" b="0" i="0" u="none" strike="noStrike" cap="none">
                <a:solidFill>
                  <a:schemeClr val="dk1"/>
                </a:solidFill>
                <a:latin typeface="Open Sans"/>
                <a:ea typeface="Open Sans"/>
                <a:cs typeface="Open Sans"/>
                <a:sym typeface="Open Sans"/>
              </a:rPr>
              <a:t>Gather the details of the emergency</a:t>
            </a:r>
            <a:endParaRPr/>
          </a:p>
          <a:p>
            <a:pPr marL="342900" marR="0" lvl="0" indent="-133350" algn="l" rtl="0">
              <a:spcBef>
                <a:spcPts val="0"/>
              </a:spcBef>
              <a:spcAft>
                <a:spcPts val="0"/>
              </a:spcAft>
              <a:buClr>
                <a:srgbClr val="E42D38"/>
              </a:buClr>
              <a:buSzPts val="3300"/>
              <a:buFont typeface="Noto Sans Symbols"/>
              <a:buNone/>
            </a:pPr>
            <a:endParaRPr sz="2200">
              <a:solidFill>
                <a:schemeClr val="dk1"/>
              </a:solidFill>
              <a:latin typeface="Open Sans"/>
              <a:ea typeface="Open Sans"/>
              <a:cs typeface="Open Sans"/>
              <a:sym typeface="Open Sans"/>
            </a:endParaRPr>
          </a:p>
          <a:p>
            <a:pPr marL="342900" marR="0" lvl="0" indent="-342900" algn="l" rtl="0">
              <a:spcBef>
                <a:spcPts val="0"/>
              </a:spcBef>
              <a:spcAft>
                <a:spcPts val="0"/>
              </a:spcAft>
              <a:buClr>
                <a:srgbClr val="E42D38"/>
              </a:buClr>
              <a:buSzPts val="3300"/>
              <a:buFont typeface="Noto Sans Symbols"/>
              <a:buChar char="✔"/>
            </a:pPr>
            <a:r>
              <a:rPr lang="en-US" sz="2200" b="1">
                <a:solidFill>
                  <a:srgbClr val="C55A11"/>
                </a:solidFill>
                <a:latin typeface="Open Sans"/>
                <a:ea typeface="Open Sans"/>
                <a:cs typeface="Open Sans"/>
                <a:sym typeface="Open Sans"/>
              </a:rPr>
              <a:t>  </a:t>
            </a:r>
            <a:r>
              <a:rPr lang="en-US" sz="2200" b="1">
                <a:solidFill>
                  <a:srgbClr val="E42D38"/>
                </a:solidFill>
                <a:latin typeface="Open Sans"/>
                <a:ea typeface="Open Sans"/>
                <a:cs typeface="Open Sans"/>
                <a:sym typeface="Open Sans"/>
              </a:rPr>
              <a:t>Who/What was affected and how? </a:t>
            </a:r>
            <a:endParaRPr/>
          </a:p>
          <a:p>
            <a:pPr marL="457200" marR="0" lvl="1" indent="0" algn="l" rtl="0">
              <a:spcBef>
                <a:spcPts val="0"/>
              </a:spcBef>
              <a:spcAft>
                <a:spcPts val="0"/>
              </a:spcAft>
              <a:buNone/>
            </a:pPr>
            <a:r>
              <a:rPr lang="en-US" sz="2200" b="0" i="0" u="none" strike="noStrike" cap="none">
                <a:solidFill>
                  <a:schemeClr val="dk1"/>
                </a:solidFill>
                <a:latin typeface="Open Sans"/>
                <a:ea typeface="Open Sans"/>
                <a:cs typeface="Open Sans"/>
                <a:sym typeface="Open Sans"/>
              </a:rPr>
              <a:t> Demographics of the affected, number and conditions?</a:t>
            </a:r>
            <a:endParaRPr/>
          </a:p>
          <a:p>
            <a:pPr marL="342900" marR="0" lvl="0" indent="-133350" algn="l" rtl="0">
              <a:spcBef>
                <a:spcPts val="0"/>
              </a:spcBef>
              <a:spcAft>
                <a:spcPts val="0"/>
              </a:spcAft>
              <a:buClr>
                <a:srgbClr val="E42D38"/>
              </a:buClr>
              <a:buSzPts val="3300"/>
              <a:buFont typeface="Noto Sans Symbols"/>
              <a:buNone/>
            </a:pPr>
            <a:endParaRPr sz="2200">
              <a:solidFill>
                <a:schemeClr val="dk1"/>
              </a:solidFill>
              <a:latin typeface="Open Sans"/>
              <a:ea typeface="Open Sans"/>
              <a:cs typeface="Open Sans"/>
              <a:sym typeface="Open Sans"/>
            </a:endParaRPr>
          </a:p>
          <a:p>
            <a:pPr marL="342900" marR="0" lvl="0" indent="-342900" algn="l" rtl="0">
              <a:spcBef>
                <a:spcPts val="0"/>
              </a:spcBef>
              <a:spcAft>
                <a:spcPts val="0"/>
              </a:spcAft>
              <a:buClr>
                <a:srgbClr val="E42D38"/>
              </a:buClr>
              <a:buSzPts val="3300"/>
              <a:buFont typeface="Noto Sans Symbols"/>
              <a:buChar char="✔"/>
            </a:pPr>
            <a:r>
              <a:rPr lang="en-US" sz="2200" b="1">
                <a:solidFill>
                  <a:srgbClr val="F99B27"/>
                </a:solidFill>
                <a:latin typeface="Open Sans"/>
                <a:ea typeface="Open Sans"/>
                <a:cs typeface="Open Sans"/>
                <a:sym typeface="Open Sans"/>
              </a:rPr>
              <a:t>  </a:t>
            </a:r>
            <a:r>
              <a:rPr lang="en-US" sz="2200" b="1">
                <a:solidFill>
                  <a:srgbClr val="E42D38"/>
                </a:solidFill>
                <a:latin typeface="Open Sans"/>
                <a:ea typeface="Open Sans"/>
                <a:cs typeface="Open Sans"/>
                <a:sym typeface="Open Sans"/>
              </a:rPr>
              <a:t>Who’s On The Scene?  </a:t>
            </a:r>
            <a:endParaRPr/>
          </a:p>
          <a:p>
            <a:pPr marL="0" marR="0" lvl="0" indent="0" algn="l" rtl="0">
              <a:spcBef>
                <a:spcPts val="0"/>
              </a:spcBef>
              <a:spcAft>
                <a:spcPts val="0"/>
              </a:spcAft>
              <a:buNone/>
            </a:pPr>
            <a:r>
              <a:rPr lang="en-US" sz="2200" b="1">
                <a:solidFill>
                  <a:srgbClr val="C55A11"/>
                </a:solidFill>
                <a:latin typeface="Open Sans"/>
                <a:ea typeface="Open Sans"/>
                <a:cs typeface="Open Sans"/>
                <a:sym typeface="Open Sans"/>
              </a:rPr>
              <a:t>       </a:t>
            </a:r>
            <a:r>
              <a:rPr lang="en-US" sz="2200">
                <a:solidFill>
                  <a:schemeClr val="dk1"/>
                </a:solidFill>
                <a:latin typeface="Open Sans"/>
                <a:ea typeface="Open Sans"/>
                <a:cs typeface="Open Sans"/>
                <a:sym typeface="Open Sans"/>
              </a:rPr>
              <a:t>What are they doing, where are the gaps?</a:t>
            </a:r>
            <a:endParaRPr/>
          </a:p>
          <a:p>
            <a:pPr marL="342900" marR="0" lvl="0" indent="-133350" algn="l" rtl="0">
              <a:spcBef>
                <a:spcPts val="0"/>
              </a:spcBef>
              <a:spcAft>
                <a:spcPts val="0"/>
              </a:spcAft>
              <a:buClr>
                <a:srgbClr val="E42D38"/>
              </a:buClr>
              <a:buSzPts val="3300"/>
              <a:buFont typeface="Noto Sans Symbols"/>
              <a:buNone/>
            </a:pPr>
            <a:endParaRPr sz="2200" b="1">
              <a:solidFill>
                <a:srgbClr val="E42D38"/>
              </a:solidFill>
              <a:latin typeface="Open Sans"/>
              <a:ea typeface="Open Sans"/>
              <a:cs typeface="Open Sans"/>
              <a:sym typeface="Open Sans"/>
            </a:endParaRPr>
          </a:p>
          <a:p>
            <a:pPr marL="342900" marR="0" lvl="0" indent="-342900" algn="l" rtl="0">
              <a:spcBef>
                <a:spcPts val="0"/>
              </a:spcBef>
              <a:spcAft>
                <a:spcPts val="0"/>
              </a:spcAft>
              <a:buClr>
                <a:srgbClr val="E42D38"/>
              </a:buClr>
              <a:buSzPts val="3300"/>
              <a:buFont typeface="Noto Sans Symbols"/>
              <a:buChar char="✔"/>
            </a:pPr>
            <a:r>
              <a:rPr lang="en-US" sz="2200" b="1">
                <a:solidFill>
                  <a:srgbClr val="E42D38"/>
                </a:solidFill>
                <a:latin typeface="Open Sans"/>
                <a:ea typeface="Open Sans"/>
                <a:cs typeface="Open Sans"/>
                <a:sym typeface="Open Sans"/>
              </a:rPr>
              <a:t>  What Is Needed?</a:t>
            </a:r>
            <a:endParaRPr/>
          </a:p>
          <a:p>
            <a:pPr marL="457200" marR="0" lvl="1" indent="0" algn="l" rtl="0">
              <a:spcBef>
                <a:spcPts val="0"/>
              </a:spcBef>
              <a:spcAft>
                <a:spcPts val="0"/>
              </a:spcAft>
              <a:buNone/>
            </a:pPr>
            <a:r>
              <a:rPr lang="en-US" sz="2200" b="0" i="0" u="none" strike="noStrike" cap="none">
                <a:solidFill>
                  <a:schemeClr val="dk1"/>
                </a:solidFill>
                <a:latin typeface="Open Sans"/>
                <a:ea typeface="Open Sans"/>
                <a:cs typeface="Open Sans"/>
                <a:sym typeface="Open Sans"/>
              </a:rPr>
              <a:t> Identify stakeholders or partners that can assist.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17"/>
          <p:cNvPicPr preferRelativeResize="0"/>
          <p:nvPr/>
        </p:nvPicPr>
        <p:blipFill rotWithShape="1">
          <a:blip r:embed="rId3">
            <a:alphaModFix/>
          </a:blip>
          <a:srcRect l="17226" t="16101" r="5359" b="24"/>
          <a:stretch/>
        </p:blipFill>
        <p:spPr>
          <a:xfrm>
            <a:off x="4194579" y="-1"/>
            <a:ext cx="7997422" cy="5776497"/>
          </a:xfrm>
          <a:prstGeom prst="rect">
            <a:avLst/>
          </a:prstGeom>
          <a:noFill/>
          <a:ln>
            <a:noFill/>
          </a:ln>
        </p:spPr>
      </p:pic>
      <p:sp>
        <p:nvSpPr>
          <p:cNvPr id="243" name="Google Shape;243;p17"/>
          <p:cNvSpPr/>
          <p:nvPr/>
        </p:nvSpPr>
        <p:spPr>
          <a:xfrm>
            <a:off x="4353065" y="3770721"/>
            <a:ext cx="7435348" cy="1955019"/>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1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45" name="Google Shape;245;p17"/>
          <p:cNvSpPr txBox="1"/>
          <p:nvPr/>
        </p:nvSpPr>
        <p:spPr>
          <a:xfrm>
            <a:off x="333509" y="638258"/>
            <a:ext cx="364343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a:solidFill>
                  <a:srgbClr val="E42D38"/>
                </a:solidFill>
                <a:latin typeface="Open Sans"/>
                <a:ea typeface="Open Sans"/>
                <a:cs typeface="Open Sans"/>
                <a:sym typeface="Open Sans"/>
              </a:rPr>
              <a:t>What Is</a:t>
            </a:r>
            <a:endParaRPr/>
          </a:p>
          <a:p>
            <a:pPr marL="0" marR="0" lvl="0" indent="0" algn="l" rtl="0">
              <a:lnSpc>
                <a:spcPct val="90000"/>
              </a:lnSpc>
              <a:spcBef>
                <a:spcPts val="0"/>
              </a:spcBef>
              <a:spcAft>
                <a:spcPts val="0"/>
              </a:spcAft>
              <a:buClr>
                <a:schemeClr val="lt1"/>
              </a:buClr>
              <a:buSzPts val="4400"/>
              <a:buFont typeface="Arial"/>
              <a:buNone/>
            </a:pPr>
            <a:r>
              <a:rPr lang="en-US" sz="3600" b="1">
                <a:solidFill>
                  <a:srgbClr val="E42D38"/>
                </a:solidFill>
                <a:latin typeface="Open Sans"/>
                <a:ea typeface="Open Sans"/>
                <a:cs typeface="Open Sans"/>
                <a:sym typeface="Open Sans"/>
              </a:rPr>
              <a:t>A Damage Assessment &amp; Needs Analysis DANA?</a:t>
            </a:r>
            <a:endParaRPr/>
          </a:p>
        </p:txBody>
      </p:sp>
      <p:sp>
        <p:nvSpPr>
          <p:cNvPr id="246" name="Google Shape;246;p17"/>
          <p:cNvSpPr txBox="1"/>
          <p:nvPr/>
        </p:nvSpPr>
        <p:spPr>
          <a:xfrm>
            <a:off x="4615595" y="3812126"/>
            <a:ext cx="6763657"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Open Sans"/>
                <a:ea typeface="Open Sans"/>
                <a:cs typeface="Open Sans"/>
                <a:sym typeface="Open Sans"/>
              </a:rPr>
              <a:t>DANA determines the following:</a:t>
            </a:r>
            <a:endParaRPr/>
          </a:p>
          <a:p>
            <a:pPr marL="285750" marR="0" lvl="0" indent="-285750" algn="l" rtl="0">
              <a:spcBef>
                <a:spcPts val="0"/>
              </a:spcBef>
              <a:spcAft>
                <a:spcPts val="0"/>
              </a:spcAft>
              <a:buClr>
                <a:schemeClr val="lt1"/>
              </a:buClr>
              <a:buSzPts val="2000"/>
              <a:buFont typeface="Arial"/>
              <a:buChar char="•"/>
            </a:pPr>
            <a:r>
              <a:rPr lang="en-US" sz="2000">
                <a:solidFill>
                  <a:schemeClr val="lt1"/>
                </a:solidFill>
                <a:latin typeface="Open Sans"/>
                <a:ea typeface="Open Sans"/>
                <a:cs typeface="Open Sans"/>
                <a:sym typeface="Open Sans"/>
              </a:rPr>
              <a:t>The impact of a disaster or events on a society</a:t>
            </a:r>
            <a:endParaRPr/>
          </a:p>
          <a:p>
            <a:pPr marL="285750" marR="0" lvl="0" indent="-285750" algn="l" rtl="0">
              <a:spcBef>
                <a:spcPts val="0"/>
              </a:spcBef>
              <a:spcAft>
                <a:spcPts val="0"/>
              </a:spcAft>
              <a:buClr>
                <a:schemeClr val="lt1"/>
              </a:buClr>
              <a:buSzPts val="2000"/>
              <a:buFont typeface="Arial"/>
              <a:buChar char="•"/>
            </a:pPr>
            <a:r>
              <a:rPr lang="en-US" sz="2000">
                <a:solidFill>
                  <a:schemeClr val="lt1"/>
                </a:solidFill>
                <a:latin typeface="Open Sans"/>
                <a:ea typeface="Open Sans"/>
                <a:cs typeface="Open Sans"/>
                <a:sym typeface="Open Sans"/>
              </a:rPr>
              <a:t>The needs for immediate emergency measures to save and sustain the lives of survivors, and</a:t>
            </a:r>
            <a:endParaRPr/>
          </a:p>
          <a:p>
            <a:pPr marL="285750" marR="0" lvl="0" indent="-285750" algn="l" rtl="0">
              <a:spcBef>
                <a:spcPts val="0"/>
              </a:spcBef>
              <a:spcAft>
                <a:spcPts val="0"/>
              </a:spcAft>
              <a:buClr>
                <a:schemeClr val="lt1"/>
              </a:buClr>
              <a:buSzPts val="2000"/>
              <a:buFont typeface="Arial"/>
              <a:buChar char="•"/>
            </a:pPr>
            <a:r>
              <a:rPr lang="en-US" sz="2000">
                <a:solidFill>
                  <a:schemeClr val="lt1"/>
                </a:solidFill>
                <a:latin typeface="Open Sans"/>
                <a:ea typeface="Open Sans"/>
                <a:cs typeface="Open Sans"/>
                <a:sym typeface="Open Sans"/>
              </a:rPr>
              <a:t>The possibilities for expediting recovery and development.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18" descr="A person in a car writing on a piece of paper&#10;&#10;Description automatically generated with low confidence"/>
          <p:cNvPicPr preferRelativeResize="0"/>
          <p:nvPr/>
        </p:nvPicPr>
        <p:blipFill rotWithShape="1">
          <a:blip r:embed="rId3">
            <a:alphaModFix/>
          </a:blip>
          <a:srcRect/>
          <a:stretch/>
        </p:blipFill>
        <p:spPr>
          <a:xfrm>
            <a:off x="1896978" y="-5347"/>
            <a:ext cx="10295021" cy="6863347"/>
          </a:xfrm>
          <a:prstGeom prst="rect">
            <a:avLst/>
          </a:prstGeom>
          <a:noFill/>
          <a:ln>
            <a:noFill/>
          </a:ln>
        </p:spPr>
      </p:pic>
      <p:sp>
        <p:nvSpPr>
          <p:cNvPr id="253" name="Google Shape;253;p18"/>
          <p:cNvSpPr/>
          <p:nvPr/>
        </p:nvSpPr>
        <p:spPr>
          <a:xfrm>
            <a:off x="4475615" y="3947886"/>
            <a:ext cx="7435348" cy="1828610"/>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54" name="Google Shape;254;p1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55" name="Google Shape;255;p18"/>
          <p:cNvSpPr txBox="1"/>
          <p:nvPr/>
        </p:nvSpPr>
        <p:spPr>
          <a:xfrm>
            <a:off x="333509" y="638258"/>
            <a:ext cx="364343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a:solidFill>
                  <a:srgbClr val="E42D38"/>
                </a:solidFill>
                <a:latin typeface="Open Sans"/>
                <a:ea typeface="Open Sans"/>
                <a:cs typeface="Open Sans"/>
                <a:sym typeface="Open Sans"/>
              </a:rPr>
              <a:t>What is a Rapid Assessment?</a:t>
            </a:r>
            <a:endParaRPr/>
          </a:p>
        </p:txBody>
      </p:sp>
      <p:sp>
        <p:nvSpPr>
          <p:cNvPr id="256" name="Google Shape;256;p18"/>
          <p:cNvSpPr txBox="1"/>
          <p:nvPr/>
        </p:nvSpPr>
        <p:spPr>
          <a:xfrm>
            <a:off x="4544561" y="4109331"/>
            <a:ext cx="7314000" cy="1631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lt1"/>
                </a:solidFill>
                <a:latin typeface="Open Sans"/>
                <a:ea typeface="Open Sans"/>
                <a:cs typeface="Open Sans"/>
                <a:sym typeface="Open Sans"/>
              </a:rPr>
              <a:t>It is a DANA that is conducted immediately after a disaster (within 24-72 hrs). </a:t>
            </a:r>
            <a:endParaRPr/>
          </a:p>
          <a:p>
            <a:pPr marL="0" marR="0" lvl="0" indent="0" algn="just" rtl="0">
              <a:spcBef>
                <a:spcPts val="0"/>
              </a:spcBef>
              <a:spcAft>
                <a:spcPts val="0"/>
              </a:spcAft>
              <a:buNone/>
            </a:pPr>
            <a:endParaRPr sz="2000">
              <a:solidFill>
                <a:schemeClr val="lt1"/>
              </a:solidFill>
              <a:latin typeface="Open Sans"/>
              <a:ea typeface="Open Sans"/>
              <a:cs typeface="Open Sans"/>
              <a:sym typeface="Open Sans"/>
            </a:endParaRPr>
          </a:p>
          <a:p>
            <a:pPr marL="0" marR="0" lvl="0" indent="0" algn="just" rtl="0">
              <a:spcBef>
                <a:spcPts val="0"/>
              </a:spcBef>
              <a:spcAft>
                <a:spcPts val="0"/>
              </a:spcAft>
              <a:buNone/>
            </a:pPr>
            <a:r>
              <a:rPr lang="en-US" sz="2000">
                <a:solidFill>
                  <a:schemeClr val="lt1"/>
                </a:solidFill>
                <a:latin typeface="Open Sans"/>
                <a:ea typeface="Open Sans"/>
                <a:cs typeface="Open Sans"/>
                <a:sym typeface="Open Sans"/>
              </a:rPr>
              <a:t>It provides information on needs, possible courses of action and resource requirements.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a:extLst>
            <a:ext uri="{FF2B5EF4-FFF2-40B4-BE49-F238E27FC236}">
              <a16:creationId xmlns:a16="http://schemas.microsoft.com/office/drawing/2014/main" id="{40FD13DC-93D3-4BE5-9781-9EB5F884415E}"/>
            </a:ext>
          </a:extLst>
        </p:cNvPr>
        <p:cNvGrpSpPr/>
        <p:nvPr/>
      </p:nvGrpSpPr>
      <p:grpSpPr>
        <a:xfrm>
          <a:off x="0" y="0"/>
          <a:ext cx="0" cy="0"/>
          <a:chOff x="0" y="0"/>
          <a:chExt cx="0" cy="0"/>
        </a:xfrm>
      </p:grpSpPr>
      <p:sp>
        <p:nvSpPr>
          <p:cNvPr id="254" name="Google Shape;254;p18">
            <a:extLst>
              <a:ext uri="{FF2B5EF4-FFF2-40B4-BE49-F238E27FC236}">
                <a16:creationId xmlns:a16="http://schemas.microsoft.com/office/drawing/2014/main" id="{EC3F3B9D-B8CF-8AE9-5603-CA99C4662642}"/>
              </a:ext>
            </a:extLst>
          </p:cNvPr>
          <p:cNvSpPr/>
          <p:nvPr/>
        </p:nvSpPr>
        <p:spPr>
          <a:xfrm>
            <a:off x="0" y="0"/>
            <a:ext cx="12208474"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255" name="Google Shape;255;p18">
            <a:extLst>
              <a:ext uri="{FF2B5EF4-FFF2-40B4-BE49-F238E27FC236}">
                <a16:creationId xmlns:a16="http://schemas.microsoft.com/office/drawing/2014/main" id="{038B3B04-E2EB-D2EA-BAB1-65B8FFA7FC65}"/>
              </a:ext>
            </a:extLst>
          </p:cNvPr>
          <p:cNvSpPr txBox="1"/>
          <p:nvPr/>
        </p:nvSpPr>
        <p:spPr>
          <a:xfrm>
            <a:off x="932223" y="2444427"/>
            <a:ext cx="11368634" cy="196914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4000" b="1" dirty="0">
                <a:solidFill>
                  <a:srgbClr val="E42D38"/>
                </a:solidFill>
                <a:latin typeface="Open Sans"/>
                <a:ea typeface="Open Sans"/>
                <a:cs typeface="Open Sans"/>
                <a:sym typeface="Open Sans"/>
              </a:rPr>
              <a:t>24 Hours and 72 Hours DANA Forms</a:t>
            </a:r>
            <a:endParaRPr sz="4000" dirty="0"/>
          </a:p>
        </p:txBody>
      </p:sp>
      <p:pic>
        <p:nvPicPr>
          <p:cNvPr id="5" name="Graphic 4" descr="Checklist with solid fill">
            <a:extLst>
              <a:ext uri="{FF2B5EF4-FFF2-40B4-BE49-F238E27FC236}">
                <a16:creationId xmlns:a16="http://schemas.microsoft.com/office/drawing/2014/main" id="{B044EB43-3DB8-973B-9744-8162732104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6740" y="2792185"/>
            <a:ext cx="1273629" cy="1273629"/>
          </a:xfrm>
          <a:prstGeom prst="rect">
            <a:avLst/>
          </a:prstGeom>
        </p:spPr>
      </p:pic>
    </p:spTree>
    <p:extLst>
      <p:ext uri="{BB962C8B-B14F-4D97-AF65-F5344CB8AC3E}">
        <p14:creationId xmlns:p14="http://schemas.microsoft.com/office/powerpoint/2010/main" val="1160149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3CFE388A-75CD-5419-DA48-F8574D664C9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FC65ED7-70A5-316C-C09D-6270FADBBC47}"/>
              </a:ext>
            </a:extLst>
          </p:cNvPr>
          <p:cNvPicPr>
            <a:picLocks noChangeAspect="1"/>
          </p:cNvPicPr>
          <p:nvPr/>
        </p:nvPicPr>
        <p:blipFill>
          <a:blip r:embed="rId3"/>
          <a:stretch>
            <a:fillRect/>
          </a:stretch>
        </p:blipFill>
        <p:spPr>
          <a:xfrm>
            <a:off x="2296886" y="-5346"/>
            <a:ext cx="9895113" cy="6776260"/>
          </a:xfrm>
          <a:prstGeom prst="rect">
            <a:avLst/>
          </a:prstGeom>
        </p:spPr>
      </p:pic>
      <p:sp>
        <p:nvSpPr>
          <p:cNvPr id="261" name="Google Shape;261;p19">
            <a:extLst>
              <a:ext uri="{FF2B5EF4-FFF2-40B4-BE49-F238E27FC236}">
                <a16:creationId xmlns:a16="http://schemas.microsoft.com/office/drawing/2014/main" id="{5770944F-4225-40AF-41C3-8CD1E1E5612D}"/>
              </a:ext>
            </a:extLst>
          </p:cNvPr>
          <p:cNvSpPr/>
          <p:nvPr/>
        </p:nvSpPr>
        <p:spPr>
          <a:xfrm>
            <a:off x="0" y="-5346"/>
            <a:ext cx="2901188" cy="6863346"/>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24 Hours</a:t>
            </a:r>
          </a:p>
          <a:p>
            <a:pPr marL="0" marR="0" lvl="0" indent="0" algn="ctr" rtl="0">
              <a:spcBef>
                <a:spcPts val="0"/>
              </a:spcBef>
              <a:spcAft>
                <a:spcPts val="0"/>
              </a:spcAft>
              <a:buClr>
                <a:schemeClr val="dk1"/>
              </a:buClr>
              <a:buSzPts val="1800"/>
              <a:buFont typeface="Calibri"/>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(Form A)</a:t>
            </a:r>
            <a:endParaRPr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extLst>
      <p:ext uri="{BB962C8B-B14F-4D97-AF65-F5344CB8AC3E}">
        <p14:creationId xmlns:p14="http://schemas.microsoft.com/office/powerpoint/2010/main" val="341563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9"/>
          <p:cNvSpPr/>
          <p:nvPr/>
        </p:nvSpPr>
        <p:spPr>
          <a:xfrm>
            <a:off x="0" y="0"/>
            <a:ext cx="12192000" cy="6858000"/>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5" name="Google Shape;105;p59"/>
          <p:cNvSpPr/>
          <p:nvPr/>
        </p:nvSpPr>
        <p:spPr>
          <a:xfrm>
            <a:off x="957444" y="575431"/>
            <a:ext cx="6977516"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4000"/>
              <a:buFont typeface="Arial"/>
              <a:buNone/>
            </a:pPr>
            <a:r>
              <a:rPr lang="en-US" sz="4000" b="1" i="0" u="none" strike="noStrike" cap="none">
                <a:solidFill>
                  <a:schemeClr val="lt1"/>
                </a:solidFill>
                <a:latin typeface="Open Sans"/>
                <a:ea typeface="Open Sans"/>
                <a:cs typeface="Open Sans"/>
                <a:sym typeface="Open Sans"/>
              </a:rPr>
              <a:t>Acknowledgements</a:t>
            </a:r>
            <a:endParaRPr sz="4000" b="0" i="0" u="none" strike="noStrike" cap="none">
              <a:solidFill>
                <a:schemeClr val="dk1"/>
              </a:solidFill>
              <a:latin typeface="Open Sans"/>
              <a:ea typeface="Open Sans"/>
              <a:cs typeface="Open Sans"/>
              <a:sym typeface="Open Sans"/>
            </a:endParaRPr>
          </a:p>
        </p:txBody>
      </p:sp>
      <p:sp>
        <p:nvSpPr>
          <p:cNvPr id="106" name="Google Shape;106;p59"/>
          <p:cNvSpPr txBox="1"/>
          <p:nvPr/>
        </p:nvSpPr>
        <p:spPr>
          <a:xfrm>
            <a:off x="957444" y="1574800"/>
            <a:ext cx="10431916" cy="18312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We thank the Red Cross Aruba, Barbados Red Cross, Guyana Red Cross, Netherlands Red Cross Red Cross, and the </a:t>
            </a: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Sint Maarten Red Cross</a:t>
            </a:r>
            <a:r>
              <a:rPr lang="en-US"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 for their commitment to collaborating with the Caribbean Disaster Risk Management (</a:t>
            </a:r>
            <a:r>
              <a:rPr lang="en-US" sz="18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CaDRiM</a:t>
            </a:r>
            <a:r>
              <a:rPr lang="en-US"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 Reference Centre. Together, we reviewed and revised the CDRT Training Material, enhancing its relevance and effectiveness in disaster response training. Your dedication exemplifies the spirit of cooperation within the humanitarian </a:t>
            </a:r>
            <a:endParaRPr sz="18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just" rtl="0">
              <a:lnSpc>
                <a:spcPct val="100000"/>
              </a:lnSpc>
              <a:spcBef>
                <a:spcPts val="600"/>
              </a:spcBef>
              <a:spcAft>
                <a:spcPts val="0"/>
              </a:spcAft>
              <a:buClr>
                <a:srgbClr val="000000"/>
              </a:buClr>
              <a:buSzPts val="1800"/>
              <a:buFont typeface="Arial"/>
              <a:buNone/>
            </a:pPr>
            <a:r>
              <a:rPr lang="en-US"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rPr>
              <a:t>community, and we deeply appreciate your invaluable contributions.</a:t>
            </a:r>
            <a:endParaRPr sz="18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07" name="Google Shape;107;p59"/>
          <p:cNvSpPr/>
          <p:nvPr/>
        </p:nvSpPr>
        <p:spPr>
          <a:xfrm>
            <a:off x="0" y="4439758"/>
            <a:ext cx="12192000" cy="19340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12" name="Google Shape;112;p59" descr="The Guyana Red Cross Society"/>
          <p:cNvPicPr preferRelativeResize="0"/>
          <p:nvPr/>
        </p:nvPicPr>
        <p:blipFill rotWithShape="1">
          <a:blip r:embed="rId3">
            <a:alphaModFix/>
          </a:blip>
          <a:srcRect/>
          <a:stretch/>
        </p:blipFill>
        <p:spPr>
          <a:xfrm>
            <a:off x="4916424" y="4810702"/>
            <a:ext cx="1329311" cy="1329310"/>
          </a:xfrm>
          <a:prstGeom prst="rect">
            <a:avLst/>
          </a:prstGeom>
          <a:noFill/>
          <a:ln>
            <a:noFill/>
          </a:ln>
        </p:spPr>
      </p:pic>
      <p:pic>
        <p:nvPicPr>
          <p:cNvPr id="3" name="Picture 2" descr="A close up of a logo&#10;&#10;AI-generated content may be incorrect.">
            <a:extLst>
              <a:ext uri="{FF2B5EF4-FFF2-40B4-BE49-F238E27FC236}">
                <a16:creationId xmlns:a16="http://schemas.microsoft.com/office/drawing/2014/main" id="{7461B2EE-66F0-A27D-6CB0-968ED7A07CAC}"/>
              </a:ext>
            </a:extLst>
          </p:cNvPr>
          <p:cNvPicPr>
            <a:picLocks noChangeAspect="1"/>
          </p:cNvPicPr>
          <p:nvPr/>
        </p:nvPicPr>
        <p:blipFill>
          <a:blip r:embed="rId4"/>
          <a:stretch>
            <a:fillRect/>
          </a:stretch>
        </p:blipFill>
        <p:spPr>
          <a:xfrm>
            <a:off x="9407778" y="5040494"/>
            <a:ext cx="1818860" cy="732616"/>
          </a:xfrm>
          <a:prstGeom prst="rect">
            <a:avLst/>
          </a:prstGeom>
        </p:spPr>
      </p:pic>
      <p:pic>
        <p:nvPicPr>
          <p:cNvPr id="5" name="Picture 4" descr="A white circle with red cross and black text&#10;&#10;AI-generated content may be incorrect.">
            <a:extLst>
              <a:ext uri="{FF2B5EF4-FFF2-40B4-BE49-F238E27FC236}">
                <a16:creationId xmlns:a16="http://schemas.microsoft.com/office/drawing/2014/main" id="{FA069336-3DFD-126A-13CA-4406E81E3EDD}"/>
              </a:ext>
            </a:extLst>
          </p:cNvPr>
          <p:cNvPicPr>
            <a:picLocks noChangeAspect="1"/>
          </p:cNvPicPr>
          <p:nvPr/>
        </p:nvPicPr>
        <p:blipFill>
          <a:blip r:embed="rId5"/>
          <a:stretch>
            <a:fillRect/>
          </a:stretch>
        </p:blipFill>
        <p:spPr>
          <a:xfrm>
            <a:off x="7113105" y="4810701"/>
            <a:ext cx="1329311" cy="1329311"/>
          </a:xfrm>
          <a:prstGeom prst="rect">
            <a:avLst/>
          </a:prstGeom>
        </p:spPr>
      </p:pic>
      <p:pic>
        <p:nvPicPr>
          <p:cNvPr id="6" name="Picture 5">
            <a:extLst>
              <a:ext uri="{FF2B5EF4-FFF2-40B4-BE49-F238E27FC236}">
                <a16:creationId xmlns:a16="http://schemas.microsoft.com/office/drawing/2014/main" id="{5CCE78BA-9318-0525-42C5-952E21028A4B}"/>
              </a:ext>
            </a:extLst>
          </p:cNvPr>
          <p:cNvPicPr>
            <a:picLocks noChangeAspect="1"/>
          </p:cNvPicPr>
          <p:nvPr/>
        </p:nvPicPr>
        <p:blipFill>
          <a:blip r:embed="rId6"/>
          <a:stretch>
            <a:fillRect/>
          </a:stretch>
        </p:blipFill>
        <p:spPr>
          <a:xfrm>
            <a:off x="603808" y="4787033"/>
            <a:ext cx="1250765" cy="1250765"/>
          </a:xfrm>
          <a:prstGeom prst="rect">
            <a:avLst/>
          </a:prstGeom>
        </p:spPr>
      </p:pic>
      <p:pic>
        <p:nvPicPr>
          <p:cNvPr id="7" name="Picture 6">
            <a:extLst>
              <a:ext uri="{FF2B5EF4-FFF2-40B4-BE49-F238E27FC236}">
                <a16:creationId xmlns:a16="http://schemas.microsoft.com/office/drawing/2014/main" id="{F3CD00D0-CE76-C7F4-AF09-A282E2CA1DD1}"/>
              </a:ext>
            </a:extLst>
          </p:cNvPr>
          <p:cNvPicPr>
            <a:picLocks noChangeAspect="1"/>
          </p:cNvPicPr>
          <p:nvPr/>
        </p:nvPicPr>
        <p:blipFill>
          <a:blip r:embed="rId7"/>
          <a:stretch>
            <a:fillRect/>
          </a:stretch>
        </p:blipFill>
        <p:spPr>
          <a:xfrm>
            <a:off x="2721943" y="4787033"/>
            <a:ext cx="1329311" cy="132931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0FB8FF2F-C9F1-D5AD-721F-A1607E7A829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506A481-5C34-C1C7-5EE0-182048BE07BC}"/>
              </a:ext>
            </a:extLst>
          </p:cNvPr>
          <p:cNvPicPr>
            <a:picLocks noChangeAspect="1"/>
          </p:cNvPicPr>
          <p:nvPr/>
        </p:nvPicPr>
        <p:blipFill>
          <a:blip r:embed="rId3"/>
          <a:stretch>
            <a:fillRect/>
          </a:stretch>
        </p:blipFill>
        <p:spPr>
          <a:xfrm>
            <a:off x="2619127" y="-5347"/>
            <a:ext cx="9914659" cy="6858000"/>
          </a:xfrm>
          <a:prstGeom prst="rect">
            <a:avLst/>
          </a:prstGeom>
        </p:spPr>
      </p:pic>
      <p:sp>
        <p:nvSpPr>
          <p:cNvPr id="261" name="Google Shape;261;p19">
            <a:extLst>
              <a:ext uri="{FF2B5EF4-FFF2-40B4-BE49-F238E27FC236}">
                <a16:creationId xmlns:a16="http://schemas.microsoft.com/office/drawing/2014/main" id="{A354EB67-0534-98DB-6FF4-65647B554DD0}"/>
              </a:ext>
            </a:extLst>
          </p:cNvPr>
          <p:cNvSpPr/>
          <p:nvPr/>
        </p:nvSpPr>
        <p:spPr>
          <a:xfrm>
            <a:off x="0" y="-10694"/>
            <a:ext cx="3108017" cy="6955504"/>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24 Hours</a:t>
            </a:r>
          </a:p>
          <a:p>
            <a:pPr marL="0" marR="0" lvl="0" indent="0" algn="ctr" rtl="0">
              <a:spcBef>
                <a:spcPts val="0"/>
              </a:spcBef>
              <a:spcAft>
                <a:spcPts val="0"/>
              </a:spcAft>
              <a:buClr>
                <a:schemeClr val="dk1"/>
              </a:buClr>
              <a:buSzPts val="1800"/>
              <a:buFont typeface="Calibri"/>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(Form A)</a:t>
            </a:r>
            <a:endParaRPr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extLst>
      <p:ext uri="{BB962C8B-B14F-4D97-AF65-F5344CB8AC3E}">
        <p14:creationId xmlns:p14="http://schemas.microsoft.com/office/powerpoint/2010/main" val="122650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D29AC73C-499B-E99D-4854-1F73191A20D2}"/>
            </a:ext>
          </a:extLst>
        </p:cNvPr>
        <p:cNvGrpSpPr/>
        <p:nvPr/>
      </p:nvGrpSpPr>
      <p:grpSpPr>
        <a:xfrm>
          <a:off x="0" y="0"/>
          <a:ext cx="0" cy="0"/>
          <a:chOff x="0" y="0"/>
          <a:chExt cx="0" cy="0"/>
        </a:xfrm>
      </p:grpSpPr>
      <p:sp>
        <p:nvSpPr>
          <p:cNvPr id="261" name="Google Shape;261;p19">
            <a:extLst>
              <a:ext uri="{FF2B5EF4-FFF2-40B4-BE49-F238E27FC236}">
                <a16:creationId xmlns:a16="http://schemas.microsoft.com/office/drawing/2014/main" id="{A51B5D48-AEFE-3441-AB4B-83A29CA5D3FA}"/>
              </a:ext>
            </a:extLst>
          </p:cNvPr>
          <p:cNvSpPr/>
          <p:nvPr/>
        </p:nvSpPr>
        <p:spPr>
          <a:xfrm>
            <a:off x="0" y="5347"/>
            <a:ext cx="3108017"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24 Hours</a:t>
            </a:r>
          </a:p>
          <a:p>
            <a:pPr marL="0" marR="0" lvl="0" indent="0" algn="ctr" rtl="0">
              <a:spcBef>
                <a:spcPts val="0"/>
              </a:spcBef>
              <a:spcAft>
                <a:spcPts val="0"/>
              </a:spcAft>
              <a:buClr>
                <a:schemeClr val="dk1"/>
              </a:buClr>
              <a:buSzPts val="1800"/>
              <a:buFont typeface="Calibri"/>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(Form B)</a:t>
            </a:r>
            <a:endParaRPr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3" name="Picture 2">
            <a:extLst>
              <a:ext uri="{FF2B5EF4-FFF2-40B4-BE49-F238E27FC236}">
                <a16:creationId xmlns:a16="http://schemas.microsoft.com/office/drawing/2014/main" id="{6C187D4F-BDD7-DFD3-585C-01278F0C5D50}"/>
              </a:ext>
            </a:extLst>
          </p:cNvPr>
          <p:cNvPicPr>
            <a:picLocks noChangeAspect="1"/>
          </p:cNvPicPr>
          <p:nvPr/>
        </p:nvPicPr>
        <p:blipFill>
          <a:blip r:embed="rId3"/>
          <a:stretch>
            <a:fillRect/>
          </a:stretch>
        </p:blipFill>
        <p:spPr>
          <a:xfrm>
            <a:off x="3091543" y="-5347"/>
            <a:ext cx="9100457" cy="6858000"/>
          </a:xfrm>
          <a:prstGeom prst="rect">
            <a:avLst/>
          </a:prstGeom>
        </p:spPr>
      </p:pic>
    </p:spTree>
    <p:extLst>
      <p:ext uri="{BB962C8B-B14F-4D97-AF65-F5344CB8AC3E}">
        <p14:creationId xmlns:p14="http://schemas.microsoft.com/office/powerpoint/2010/main" val="199781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C07CDF53-B756-74F6-2262-EBB98334040C}"/>
            </a:ext>
          </a:extLst>
        </p:cNvPr>
        <p:cNvGrpSpPr/>
        <p:nvPr/>
      </p:nvGrpSpPr>
      <p:grpSpPr>
        <a:xfrm>
          <a:off x="0" y="0"/>
          <a:ext cx="0" cy="0"/>
          <a:chOff x="0" y="0"/>
          <a:chExt cx="0" cy="0"/>
        </a:xfrm>
      </p:grpSpPr>
      <p:sp>
        <p:nvSpPr>
          <p:cNvPr id="261" name="Google Shape;261;p19">
            <a:extLst>
              <a:ext uri="{FF2B5EF4-FFF2-40B4-BE49-F238E27FC236}">
                <a16:creationId xmlns:a16="http://schemas.microsoft.com/office/drawing/2014/main" id="{F36785D7-6F2C-5E7B-AE16-E0736DDB7F24}"/>
              </a:ext>
            </a:extLst>
          </p:cNvPr>
          <p:cNvSpPr/>
          <p:nvPr/>
        </p:nvSpPr>
        <p:spPr>
          <a:xfrm>
            <a:off x="0" y="5347"/>
            <a:ext cx="3108017"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24 Hours</a:t>
            </a:r>
          </a:p>
          <a:p>
            <a:pPr marL="0" marR="0" lvl="0" indent="0" algn="ctr" rtl="0">
              <a:spcBef>
                <a:spcPts val="0"/>
              </a:spcBef>
              <a:spcAft>
                <a:spcPts val="0"/>
              </a:spcAft>
              <a:buClr>
                <a:schemeClr val="dk1"/>
              </a:buClr>
              <a:buSzPts val="1800"/>
              <a:buFont typeface="Calibri"/>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(Form B)</a:t>
            </a:r>
            <a:endParaRPr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4" name="Picture 3">
            <a:extLst>
              <a:ext uri="{FF2B5EF4-FFF2-40B4-BE49-F238E27FC236}">
                <a16:creationId xmlns:a16="http://schemas.microsoft.com/office/drawing/2014/main" id="{E9DA6036-6BEE-CCBA-A3EF-02D1A097A994}"/>
              </a:ext>
            </a:extLst>
          </p:cNvPr>
          <p:cNvPicPr>
            <a:picLocks noChangeAspect="1"/>
          </p:cNvPicPr>
          <p:nvPr/>
        </p:nvPicPr>
        <p:blipFill>
          <a:blip r:embed="rId3"/>
          <a:stretch>
            <a:fillRect/>
          </a:stretch>
        </p:blipFill>
        <p:spPr>
          <a:xfrm>
            <a:off x="3108017" y="0"/>
            <a:ext cx="9083983" cy="6863347"/>
          </a:xfrm>
          <a:prstGeom prst="rect">
            <a:avLst/>
          </a:prstGeom>
        </p:spPr>
      </p:pic>
    </p:spTree>
    <p:extLst>
      <p:ext uri="{BB962C8B-B14F-4D97-AF65-F5344CB8AC3E}">
        <p14:creationId xmlns:p14="http://schemas.microsoft.com/office/powerpoint/2010/main" val="2607913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54B2D42E-418C-93D0-9419-532ABDBCD42F}"/>
            </a:ext>
          </a:extLst>
        </p:cNvPr>
        <p:cNvGrpSpPr/>
        <p:nvPr/>
      </p:nvGrpSpPr>
      <p:grpSpPr>
        <a:xfrm>
          <a:off x="0" y="0"/>
          <a:ext cx="0" cy="0"/>
          <a:chOff x="0" y="0"/>
          <a:chExt cx="0" cy="0"/>
        </a:xfrm>
      </p:grpSpPr>
      <p:sp>
        <p:nvSpPr>
          <p:cNvPr id="261" name="Google Shape;261;p19">
            <a:extLst>
              <a:ext uri="{FF2B5EF4-FFF2-40B4-BE49-F238E27FC236}">
                <a16:creationId xmlns:a16="http://schemas.microsoft.com/office/drawing/2014/main" id="{BBA785F1-3B90-94E2-9311-2F5CA9EC02BE}"/>
              </a:ext>
            </a:extLst>
          </p:cNvPr>
          <p:cNvSpPr/>
          <p:nvPr/>
        </p:nvSpPr>
        <p:spPr>
          <a:xfrm>
            <a:off x="0" y="5347"/>
            <a:ext cx="3108017"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72 Hours</a:t>
            </a:r>
          </a:p>
          <a:p>
            <a:pPr marL="0" marR="0" lvl="0" indent="0" algn="ctr" rtl="0">
              <a:spcBef>
                <a:spcPts val="0"/>
              </a:spcBef>
              <a:spcAft>
                <a:spcPts val="0"/>
              </a:spcAft>
              <a:buClr>
                <a:schemeClr val="dk1"/>
              </a:buClr>
              <a:buSzPts val="1800"/>
              <a:buFont typeface="Calibri"/>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(Form A)</a:t>
            </a:r>
            <a:endParaRPr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3" name="Picture 2">
            <a:extLst>
              <a:ext uri="{FF2B5EF4-FFF2-40B4-BE49-F238E27FC236}">
                <a16:creationId xmlns:a16="http://schemas.microsoft.com/office/drawing/2014/main" id="{BCE415FC-97FF-FFD1-2E3F-47F5C42E0883}"/>
              </a:ext>
            </a:extLst>
          </p:cNvPr>
          <p:cNvPicPr>
            <a:picLocks noChangeAspect="1"/>
          </p:cNvPicPr>
          <p:nvPr/>
        </p:nvPicPr>
        <p:blipFill>
          <a:blip r:embed="rId3"/>
          <a:stretch>
            <a:fillRect/>
          </a:stretch>
        </p:blipFill>
        <p:spPr>
          <a:xfrm>
            <a:off x="3108017" y="10694"/>
            <a:ext cx="9083983" cy="6841959"/>
          </a:xfrm>
          <a:prstGeom prst="rect">
            <a:avLst/>
          </a:prstGeom>
        </p:spPr>
      </p:pic>
    </p:spTree>
    <p:extLst>
      <p:ext uri="{BB962C8B-B14F-4D97-AF65-F5344CB8AC3E}">
        <p14:creationId xmlns:p14="http://schemas.microsoft.com/office/powerpoint/2010/main" val="2043708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38DB4AC8-6893-7034-702A-7BEC3BCAA806}"/>
            </a:ext>
          </a:extLst>
        </p:cNvPr>
        <p:cNvGrpSpPr/>
        <p:nvPr/>
      </p:nvGrpSpPr>
      <p:grpSpPr>
        <a:xfrm>
          <a:off x="0" y="0"/>
          <a:ext cx="0" cy="0"/>
          <a:chOff x="0" y="0"/>
          <a:chExt cx="0" cy="0"/>
        </a:xfrm>
      </p:grpSpPr>
      <p:sp>
        <p:nvSpPr>
          <p:cNvPr id="261" name="Google Shape;261;p19">
            <a:extLst>
              <a:ext uri="{FF2B5EF4-FFF2-40B4-BE49-F238E27FC236}">
                <a16:creationId xmlns:a16="http://schemas.microsoft.com/office/drawing/2014/main" id="{DD7511AB-6367-0C8E-1DC3-8EAEE5BB9F2B}"/>
              </a:ext>
            </a:extLst>
          </p:cNvPr>
          <p:cNvSpPr/>
          <p:nvPr/>
        </p:nvSpPr>
        <p:spPr>
          <a:xfrm>
            <a:off x="0" y="5347"/>
            <a:ext cx="3108017"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72 Hours</a:t>
            </a:r>
          </a:p>
          <a:p>
            <a:pPr marL="0" marR="0" lvl="0" indent="0" algn="ctr" rtl="0">
              <a:spcBef>
                <a:spcPts val="0"/>
              </a:spcBef>
              <a:spcAft>
                <a:spcPts val="0"/>
              </a:spcAft>
              <a:buClr>
                <a:schemeClr val="dk1"/>
              </a:buClr>
              <a:buSzPts val="1800"/>
              <a:buFont typeface="Calibri"/>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(Form A)</a:t>
            </a:r>
            <a:endParaRPr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4" name="Picture 3">
            <a:extLst>
              <a:ext uri="{FF2B5EF4-FFF2-40B4-BE49-F238E27FC236}">
                <a16:creationId xmlns:a16="http://schemas.microsoft.com/office/drawing/2014/main" id="{C7E2F8A1-00C1-A3C6-2DDF-A748ED0DAFB8}"/>
              </a:ext>
            </a:extLst>
          </p:cNvPr>
          <p:cNvPicPr>
            <a:picLocks noChangeAspect="1"/>
          </p:cNvPicPr>
          <p:nvPr/>
        </p:nvPicPr>
        <p:blipFill>
          <a:blip r:embed="rId3"/>
          <a:stretch>
            <a:fillRect/>
          </a:stretch>
        </p:blipFill>
        <p:spPr>
          <a:xfrm>
            <a:off x="3108017" y="-1"/>
            <a:ext cx="9083983" cy="6852653"/>
          </a:xfrm>
          <a:prstGeom prst="rect">
            <a:avLst/>
          </a:prstGeom>
        </p:spPr>
      </p:pic>
    </p:spTree>
    <p:extLst>
      <p:ext uri="{BB962C8B-B14F-4D97-AF65-F5344CB8AC3E}">
        <p14:creationId xmlns:p14="http://schemas.microsoft.com/office/powerpoint/2010/main" val="4115982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3137E0BE-D35B-9345-98F7-D3EB8A5C483C}"/>
            </a:ext>
          </a:extLst>
        </p:cNvPr>
        <p:cNvGrpSpPr/>
        <p:nvPr/>
      </p:nvGrpSpPr>
      <p:grpSpPr>
        <a:xfrm>
          <a:off x="0" y="0"/>
          <a:ext cx="0" cy="0"/>
          <a:chOff x="0" y="0"/>
          <a:chExt cx="0" cy="0"/>
        </a:xfrm>
      </p:grpSpPr>
      <p:sp>
        <p:nvSpPr>
          <p:cNvPr id="261" name="Google Shape;261;p19">
            <a:extLst>
              <a:ext uri="{FF2B5EF4-FFF2-40B4-BE49-F238E27FC236}">
                <a16:creationId xmlns:a16="http://schemas.microsoft.com/office/drawing/2014/main" id="{40DA552E-58E7-9205-4AD1-83D170EE6FB5}"/>
              </a:ext>
            </a:extLst>
          </p:cNvPr>
          <p:cNvSpPr/>
          <p:nvPr/>
        </p:nvSpPr>
        <p:spPr>
          <a:xfrm>
            <a:off x="0" y="5347"/>
            <a:ext cx="3108017"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72 Hours</a:t>
            </a:r>
          </a:p>
          <a:p>
            <a:pPr marL="0" marR="0" lvl="0" indent="0" algn="ctr" rtl="0">
              <a:spcBef>
                <a:spcPts val="0"/>
              </a:spcBef>
              <a:spcAft>
                <a:spcPts val="0"/>
              </a:spcAft>
              <a:buClr>
                <a:schemeClr val="dk1"/>
              </a:buClr>
              <a:buSzPts val="1800"/>
              <a:buFont typeface="Calibri"/>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(Form B)</a:t>
            </a:r>
            <a:endParaRPr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3" name="Picture 2">
            <a:extLst>
              <a:ext uri="{FF2B5EF4-FFF2-40B4-BE49-F238E27FC236}">
                <a16:creationId xmlns:a16="http://schemas.microsoft.com/office/drawing/2014/main" id="{9E9C6832-D209-E9EB-FE38-10ED383176AB}"/>
              </a:ext>
            </a:extLst>
          </p:cNvPr>
          <p:cNvPicPr>
            <a:picLocks noChangeAspect="1"/>
          </p:cNvPicPr>
          <p:nvPr/>
        </p:nvPicPr>
        <p:blipFill>
          <a:blip r:embed="rId3"/>
          <a:stretch>
            <a:fillRect/>
          </a:stretch>
        </p:blipFill>
        <p:spPr>
          <a:xfrm>
            <a:off x="3108017" y="-5347"/>
            <a:ext cx="9083983" cy="6858000"/>
          </a:xfrm>
          <a:prstGeom prst="rect">
            <a:avLst/>
          </a:prstGeom>
        </p:spPr>
      </p:pic>
    </p:spTree>
    <p:extLst>
      <p:ext uri="{BB962C8B-B14F-4D97-AF65-F5344CB8AC3E}">
        <p14:creationId xmlns:p14="http://schemas.microsoft.com/office/powerpoint/2010/main" val="2882774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60381030-D36E-8C3F-42C1-5DDED84B9089}"/>
            </a:ext>
          </a:extLst>
        </p:cNvPr>
        <p:cNvGrpSpPr/>
        <p:nvPr/>
      </p:nvGrpSpPr>
      <p:grpSpPr>
        <a:xfrm>
          <a:off x="0" y="0"/>
          <a:ext cx="0" cy="0"/>
          <a:chOff x="0" y="0"/>
          <a:chExt cx="0" cy="0"/>
        </a:xfrm>
      </p:grpSpPr>
      <p:sp>
        <p:nvSpPr>
          <p:cNvPr id="261" name="Google Shape;261;p19">
            <a:extLst>
              <a:ext uri="{FF2B5EF4-FFF2-40B4-BE49-F238E27FC236}">
                <a16:creationId xmlns:a16="http://schemas.microsoft.com/office/drawing/2014/main" id="{9D4F75CF-EAD0-1A14-BD4B-CC3B0E3F2FE3}"/>
              </a:ext>
            </a:extLst>
          </p:cNvPr>
          <p:cNvSpPr/>
          <p:nvPr/>
        </p:nvSpPr>
        <p:spPr>
          <a:xfrm>
            <a:off x="0" y="5347"/>
            <a:ext cx="3108017"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72 Hours</a:t>
            </a:r>
          </a:p>
          <a:p>
            <a:pPr marL="0" marR="0" lvl="0" indent="0" algn="ctr" rtl="0">
              <a:spcBef>
                <a:spcPts val="0"/>
              </a:spcBef>
              <a:spcAft>
                <a:spcPts val="0"/>
              </a:spcAft>
              <a:buClr>
                <a:schemeClr val="dk1"/>
              </a:buClr>
              <a:buSzPts val="1800"/>
              <a:buFont typeface="Calibri"/>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(Form B)</a:t>
            </a:r>
            <a:endParaRPr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4" name="Picture 3">
            <a:extLst>
              <a:ext uri="{FF2B5EF4-FFF2-40B4-BE49-F238E27FC236}">
                <a16:creationId xmlns:a16="http://schemas.microsoft.com/office/drawing/2014/main" id="{DF6B2661-6319-834F-1D2F-DFC373BFB02B}"/>
              </a:ext>
            </a:extLst>
          </p:cNvPr>
          <p:cNvPicPr>
            <a:picLocks noChangeAspect="1"/>
          </p:cNvPicPr>
          <p:nvPr/>
        </p:nvPicPr>
        <p:blipFill>
          <a:blip r:embed="rId3"/>
          <a:stretch>
            <a:fillRect/>
          </a:stretch>
        </p:blipFill>
        <p:spPr>
          <a:xfrm>
            <a:off x="3108017" y="-1"/>
            <a:ext cx="9083983" cy="6863347"/>
          </a:xfrm>
          <a:prstGeom prst="rect">
            <a:avLst/>
          </a:prstGeom>
        </p:spPr>
      </p:pic>
    </p:spTree>
    <p:extLst>
      <p:ext uri="{BB962C8B-B14F-4D97-AF65-F5344CB8AC3E}">
        <p14:creationId xmlns:p14="http://schemas.microsoft.com/office/powerpoint/2010/main" val="1675819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B2D67942-B53A-46A5-F2C4-5C9702C0D76D}"/>
            </a:ext>
          </a:extLst>
        </p:cNvPr>
        <p:cNvGrpSpPr/>
        <p:nvPr/>
      </p:nvGrpSpPr>
      <p:grpSpPr>
        <a:xfrm>
          <a:off x="0" y="0"/>
          <a:ext cx="0" cy="0"/>
          <a:chOff x="0" y="0"/>
          <a:chExt cx="0" cy="0"/>
        </a:xfrm>
      </p:grpSpPr>
      <p:sp>
        <p:nvSpPr>
          <p:cNvPr id="261" name="Google Shape;261;p19">
            <a:extLst>
              <a:ext uri="{FF2B5EF4-FFF2-40B4-BE49-F238E27FC236}">
                <a16:creationId xmlns:a16="http://schemas.microsoft.com/office/drawing/2014/main" id="{5CD61FDC-414E-2F83-C923-59D610218ACA}"/>
              </a:ext>
            </a:extLst>
          </p:cNvPr>
          <p:cNvSpPr/>
          <p:nvPr/>
        </p:nvSpPr>
        <p:spPr>
          <a:xfrm>
            <a:off x="0" y="5347"/>
            <a:ext cx="3108017"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72 Hours</a:t>
            </a:r>
          </a:p>
          <a:p>
            <a:pPr marL="0" marR="0" lvl="0" indent="0" algn="ctr" rtl="0">
              <a:spcBef>
                <a:spcPts val="0"/>
              </a:spcBef>
              <a:spcAft>
                <a:spcPts val="0"/>
              </a:spcAft>
              <a:buClr>
                <a:schemeClr val="dk1"/>
              </a:buClr>
              <a:buSzPts val="1800"/>
              <a:buFont typeface="Calibri"/>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(Form B)</a:t>
            </a:r>
            <a:endParaRPr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3" name="Picture 2">
            <a:extLst>
              <a:ext uri="{FF2B5EF4-FFF2-40B4-BE49-F238E27FC236}">
                <a16:creationId xmlns:a16="http://schemas.microsoft.com/office/drawing/2014/main" id="{DF08FEE4-EAE8-9661-941C-B613D08059A4}"/>
              </a:ext>
            </a:extLst>
          </p:cNvPr>
          <p:cNvPicPr>
            <a:picLocks noChangeAspect="1"/>
          </p:cNvPicPr>
          <p:nvPr/>
        </p:nvPicPr>
        <p:blipFill>
          <a:blip r:embed="rId3"/>
          <a:stretch>
            <a:fillRect/>
          </a:stretch>
        </p:blipFill>
        <p:spPr>
          <a:xfrm>
            <a:off x="3108017" y="0"/>
            <a:ext cx="9083983" cy="6863347"/>
          </a:xfrm>
          <a:prstGeom prst="rect">
            <a:avLst/>
          </a:prstGeom>
        </p:spPr>
      </p:pic>
    </p:spTree>
    <p:extLst>
      <p:ext uri="{BB962C8B-B14F-4D97-AF65-F5344CB8AC3E}">
        <p14:creationId xmlns:p14="http://schemas.microsoft.com/office/powerpoint/2010/main" val="566508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7AE74E3A-3EDE-0103-8AE1-0C95C8BAF410}"/>
            </a:ext>
          </a:extLst>
        </p:cNvPr>
        <p:cNvGrpSpPr/>
        <p:nvPr/>
      </p:nvGrpSpPr>
      <p:grpSpPr>
        <a:xfrm>
          <a:off x="0" y="0"/>
          <a:ext cx="0" cy="0"/>
          <a:chOff x="0" y="0"/>
          <a:chExt cx="0" cy="0"/>
        </a:xfrm>
      </p:grpSpPr>
      <p:sp>
        <p:nvSpPr>
          <p:cNvPr id="261" name="Google Shape;261;p19">
            <a:extLst>
              <a:ext uri="{FF2B5EF4-FFF2-40B4-BE49-F238E27FC236}">
                <a16:creationId xmlns:a16="http://schemas.microsoft.com/office/drawing/2014/main" id="{C4F0774A-F814-EFDE-AFA2-58E7EA297D40}"/>
              </a:ext>
            </a:extLst>
          </p:cNvPr>
          <p:cNvSpPr/>
          <p:nvPr/>
        </p:nvSpPr>
        <p:spPr>
          <a:xfrm>
            <a:off x="0" y="5347"/>
            <a:ext cx="3108017"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72 Hours</a:t>
            </a:r>
          </a:p>
          <a:p>
            <a:pPr marL="0" marR="0" lvl="0" indent="0" algn="ctr" rtl="0">
              <a:spcBef>
                <a:spcPts val="0"/>
              </a:spcBef>
              <a:spcAft>
                <a:spcPts val="0"/>
              </a:spcAft>
              <a:buClr>
                <a:schemeClr val="dk1"/>
              </a:buClr>
              <a:buSzPts val="1800"/>
              <a:buFont typeface="Calibri"/>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(Form B)</a:t>
            </a:r>
            <a:endParaRPr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4" name="Picture 3">
            <a:extLst>
              <a:ext uri="{FF2B5EF4-FFF2-40B4-BE49-F238E27FC236}">
                <a16:creationId xmlns:a16="http://schemas.microsoft.com/office/drawing/2014/main" id="{3064E5D5-764A-76E2-1F7A-591CCA6296B5}"/>
              </a:ext>
            </a:extLst>
          </p:cNvPr>
          <p:cNvPicPr>
            <a:picLocks noChangeAspect="1"/>
          </p:cNvPicPr>
          <p:nvPr/>
        </p:nvPicPr>
        <p:blipFill>
          <a:blip r:embed="rId3"/>
          <a:stretch>
            <a:fillRect/>
          </a:stretch>
        </p:blipFill>
        <p:spPr>
          <a:xfrm>
            <a:off x="3108017" y="0"/>
            <a:ext cx="9083983" cy="6759615"/>
          </a:xfrm>
          <a:prstGeom prst="rect">
            <a:avLst/>
          </a:prstGeom>
        </p:spPr>
      </p:pic>
    </p:spTree>
    <p:extLst>
      <p:ext uri="{BB962C8B-B14F-4D97-AF65-F5344CB8AC3E}">
        <p14:creationId xmlns:p14="http://schemas.microsoft.com/office/powerpoint/2010/main" val="2291847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AD051654-1279-967E-27D9-828EF4D81E9B}"/>
            </a:ext>
          </a:extLst>
        </p:cNvPr>
        <p:cNvGrpSpPr/>
        <p:nvPr/>
      </p:nvGrpSpPr>
      <p:grpSpPr>
        <a:xfrm>
          <a:off x="0" y="0"/>
          <a:ext cx="0" cy="0"/>
          <a:chOff x="0" y="0"/>
          <a:chExt cx="0" cy="0"/>
        </a:xfrm>
      </p:grpSpPr>
      <p:sp>
        <p:nvSpPr>
          <p:cNvPr id="261" name="Google Shape;261;p19">
            <a:extLst>
              <a:ext uri="{FF2B5EF4-FFF2-40B4-BE49-F238E27FC236}">
                <a16:creationId xmlns:a16="http://schemas.microsoft.com/office/drawing/2014/main" id="{98CC2BB4-D1D0-83C1-0023-E5E652B819B0}"/>
              </a:ext>
            </a:extLst>
          </p:cNvPr>
          <p:cNvSpPr/>
          <p:nvPr/>
        </p:nvSpPr>
        <p:spPr>
          <a:xfrm>
            <a:off x="0" y="5347"/>
            <a:ext cx="3108017"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72 Hours</a:t>
            </a:r>
          </a:p>
          <a:p>
            <a:pPr marL="0" marR="0" lvl="0" indent="0" algn="ctr" rtl="0">
              <a:spcBef>
                <a:spcPts val="0"/>
              </a:spcBef>
              <a:spcAft>
                <a:spcPts val="0"/>
              </a:spcAft>
              <a:buClr>
                <a:schemeClr val="dk1"/>
              </a:buClr>
              <a:buSzPts val="1800"/>
              <a:buFont typeface="Calibri"/>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(Form B)</a:t>
            </a:r>
            <a:endParaRPr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3" name="Picture 2">
            <a:extLst>
              <a:ext uri="{FF2B5EF4-FFF2-40B4-BE49-F238E27FC236}">
                <a16:creationId xmlns:a16="http://schemas.microsoft.com/office/drawing/2014/main" id="{ED1ABCC2-5493-1457-FAC5-E17DA670DED4}"/>
              </a:ext>
            </a:extLst>
          </p:cNvPr>
          <p:cNvPicPr>
            <a:picLocks noChangeAspect="1"/>
          </p:cNvPicPr>
          <p:nvPr/>
        </p:nvPicPr>
        <p:blipFill>
          <a:blip r:embed="rId3"/>
          <a:stretch>
            <a:fillRect/>
          </a:stretch>
        </p:blipFill>
        <p:spPr>
          <a:xfrm>
            <a:off x="3108017" y="-1"/>
            <a:ext cx="9083983" cy="3429001"/>
          </a:xfrm>
          <a:prstGeom prst="rect">
            <a:avLst/>
          </a:prstGeom>
        </p:spPr>
      </p:pic>
      <p:pic>
        <p:nvPicPr>
          <p:cNvPr id="6" name="Picture 5">
            <a:extLst>
              <a:ext uri="{FF2B5EF4-FFF2-40B4-BE49-F238E27FC236}">
                <a16:creationId xmlns:a16="http://schemas.microsoft.com/office/drawing/2014/main" id="{E278002C-06CC-A947-4A5C-731CD497B44B}"/>
              </a:ext>
            </a:extLst>
          </p:cNvPr>
          <p:cNvPicPr>
            <a:picLocks noChangeAspect="1"/>
          </p:cNvPicPr>
          <p:nvPr/>
        </p:nvPicPr>
        <p:blipFill>
          <a:blip r:embed="rId4"/>
          <a:stretch>
            <a:fillRect/>
          </a:stretch>
        </p:blipFill>
        <p:spPr>
          <a:xfrm>
            <a:off x="3134061" y="3392557"/>
            <a:ext cx="9057939" cy="3429001"/>
          </a:xfrm>
          <a:prstGeom prst="rect">
            <a:avLst/>
          </a:prstGeom>
        </p:spPr>
      </p:pic>
    </p:spTree>
    <p:extLst>
      <p:ext uri="{BB962C8B-B14F-4D97-AF65-F5344CB8AC3E}">
        <p14:creationId xmlns:p14="http://schemas.microsoft.com/office/powerpoint/2010/main" val="97858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p:nvPr/>
        </p:nvSpPr>
        <p:spPr>
          <a:xfrm>
            <a:off x="0" y="0"/>
            <a:ext cx="12192000"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21" name="Google Shape;121;p3"/>
          <p:cNvSpPr/>
          <p:nvPr/>
        </p:nvSpPr>
        <p:spPr>
          <a:xfrm>
            <a:off x="633576" y="1597947"/>
            <a:ext cx="409056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5333F"/>
              </a:buClr>
              <a:buSzPts val="4000"/>
              <a:buFont typeface="Open Sans"/>
              <a:buNone/>
            </a:pPr>
            <a:r>
              <a:rPr lang="en-US" sz="4000" b="1" i="0" u="none" strike="noStrike" cap="none">
                <a:solidFill>
                  <a:srgbClr val="F5333F"/>
                </a:solidFill>
                <a:latin typeface="Open Sans"/>
                <a:ea typeface="Open Sans"/>
                <a:cs typeface="Open Sans"/>
                <a:sym typeface="Open Sans"/>
              </a:rPr>
              <a:t>Objectives</a:t>
            </a:r>
            <a:endParaRPr sz="4000" b="0" i="0" u="none" strike="noStrike" cap="none">
              <a:solidFill>
                <a:srgbClr val="F5333F"/>
              </a:solidFill>
              <a:latin typeface="Open Sans"/>
              <a:ea typeface="Open Sans"/>
              <a:cs typeface="Open Sans"/>
              <a:sym typeface="Open Sans"/>
            </a:endParaRPr>
          </a:p>
        </p:txBody>
      </p:sp>
      <p:sp>
        <p:nvSpPr>
          <p:cNvPr id="122" name="Google Shape;122;p3"/>
          <p:cNvSpPr/>
          <p:nvPr/>
        </p:nvSpPr>
        <p:spPr>
          <a:xfrm>
            <a:off x="1167265" y="2561137"/>
            <a:ext cx="10156409" cy="240061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lt1"/>
              </a:buClr>
              <a:buSzPts val="2000"/>
              <a:buFont typeface="Noto Sans Symbols"/>
              <a:buChar char="✔"/>
            </a:pPr>
            <a:r>
              <a:rPr lang="en-US" sz="2000" b="0" i="0" u="none" strike="noStrike" cap="none">
                <a:solidFill>
                  <a:schemeClr val="lt1"/>
                </a:solidFill>
                <a:latin typeface="Open Sans"/>
                <a:ea typeface="Open Sans"/>
                <a:cs typeface="Open Sans"/>
                <a:sym typeface="Open Sans"/>
              </a:rPr>
              <a:t>To define an assessment</a:t>
            </a:r>
            <a:endParaRPr/>
          </a:p>
          <a:p>
            <a:pPr marL="342900" marR="0" lvl="0" indent="-342900" algn="l" rtl="0">
              <a:lnSpc>
                <a:spcPct val="150000"/>
              </a:lnSpc>
              <a:spcBef>
                <a:spcPts val="0"/>
              </a:spcBef>
              <a:spcAft>
                <a:spcPts val="0"/>
              </a:spcAft>
              <a:buClr>
                <a:schemeClr val="lt1"/>
              </a:buClr>
              <a:buSzPts val="2000"/>
              <a:buFont typeface="Noto Sans Symbols"/>
              <a:buChar char="✔"/>
            </a:pPr>
            <a:r>
              <a:rPr lang="en-US" sz="2000" b="0" i="0" u="none" strike="noStrike" cap="none">
                <a:solidFill>
                  <a:schemeClr val="lt1"/>
                </a:solidFill>
                <a:latin typeface="Open Sans"/>
                <a:ea typeface="Open Sans"/>
                <a:cs typeface="Open Sans"/>
                <a:sym typeface="Open Sans"/>
              </a:rPr>
              <a:t>The purpose of Assessments</a:t>
            </a:r>
            <a:endParaRPr/>
          </a:p>
          <a:p>
            <a:pPr marL="342900" marR="0" lvl="0" indent="-342900" algn="l" rtl="0">
              <a:lnSpc>
                <a:spcPct val="150000"/>
              </a:lnSpc>
              <a:spcBef>
                <a:spcPts val="0"/>
              </a:spcBef>
              <a:spcAft>
                <a:spcPts val="0"/>
              </a:spcAft>
              <a:buClr>
                <a:schemeClr val="lt1"/>
              </a:buClr>
              <a:buSzPts val="2000"/>
              <a:buFont typeface="Noto Sans Symbols"/>
              <a:buChar char="✔"/>
            </a:pPr>
            <a:r>
              <a:rPr lang="en-US" sz="2000" b="0" i="0" u="none" strike="noStrike" cap="none">
                <a:solidFill>
                  <a:schemeClr val="lt1"/>
                </a:solidFill>
                <a:latin typeface="Open Sans"/>
                <a:ea typeface="Open Sans"/>
                <a:cs typeface="Open Sans"/>
                <a:sym typeface="Open Sans"/>
              </a:rPr>
              <a:t>Assessments: Before, During and After</a:t>
            </a:r>
            <a:endParaRPr/>
          </a:p>
          <a:p>
            <a:pPr marL="342900" marR="0" lvl="0" indent="-342900" algn="l" rtl="0">
              <a:lnSpc>
                <a:spcPct val="150000"/>
              </a:lnSpc>
              <a:spcBef>
                <a:spcPts val="0"/>
              </a:spcBef>
              <a:spcAft>
                <a:spcPts val="0"/>
              </a:spcAft>
              <a:buClr>
                <a:schemeClr val="lt1"/>
              </a:buClr>
              <a:buSzPts val="2000"/>
              <a:buFont typeface="Noto Sans Symbols"/>
              <a:buChar char="✔"/>
            </a:pPr>
            <a:r>
              <a:rPr lang="en-US" sz="2000" b="0" i="0" u="none" strike="noStrike" cap="none">
                <a:solidFill>
                  <a:schemeClr val="lt1"/>
                </a:solidFill>
                <a:latin typeface="Open Sans"/>
                <a:ea typeface="Open Sans"/>
                <a:cs typeface="Open Sans"/>
                <a:sym typeface="Open Sans"/>
              </a:rPr>
              <a:t>To explain how to do an assessment</a:t>
            </a:r>
            <a:endParaRPr/>
          </a:p>
          <a:p>
            <a:pPr marL="342900" marR="0" lvl="0" indent="-342900" algn="l" rtl="0">
              <a:lnSpc>
                <a:spcPct val="150000"/>
              </a:lnSpc>
              <a:spcBef>
                <a:spcPts val="0"/>
              </a:spcBef>
              <a:spcAft>
                <a:spcPts val="0"/>
              </a:spcAft>
              <a:buClr>
                <a:schemeClr val="lt1"/>
              </a:buClr>
              <a:buSzPts val="2000"/>
              <a:buFont typeface="Noto Sans Symbols"/>
              <a:buChar char="✔"/>
            </a:pPr>
            <a:r>
              <a:rPr lang="en-US" sz="2000" b="0" i="0" u="none" strike="noStrike" cap="none">
                <a:solidFill>
                  <a:schemeClr val="lt1"/>
                </a:solidFill>
                <a:latin typeface="Open Sans"/>
                <a:ea typeface="Open Sans"/>
                <a:cs typeface="Open Sans"/>
                <a:sym typeface="Open Sans"/>
              </a:rPr>
              <a:t>To define the key principles and things to avoid</a:t>
            </a:r>
            <a:endParaRPr/>
          </a:p>
        </p:txBody>
      </p:sp>
      <p:pic>
        <p:nvPicPr>
          <p:cNvPr id="123" name="Google Shape;123;p3"/>
          <p:cNvPicPr preferRelativeResize="0"/>
          <p:nvPr/>
        </p:nvPicPr>
        <p:blipFill rotWithShape="1">
          <a:blip r:embed="rId3">
            <a:alphaModFix/>
          </a:blip>
          <a:srcRect/>
          <a:stretch/>
        </p:blipFill>
        <p:spPr>
          <a:xfrm>
            <a:off x="633576" y="519479"/>
            <a:ext cx="1067378" cy="92333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EAEA8363-EBE6-050C-2DA7-DF24FC8A39FF}"/>
            </a:ext>
          </a:extLst>
        </p:cNvPr>
        <p:cNvGrpSpPr/>
        <p:nvPr/>
      </p:nvGrpSpPr>
      <p:grpSpPr>
        <a:xfrm>
          <a:off x="0" y="0"/>
          <a:ext cx="0" cy="0"/>
          <a:chOff x="0" y="0"/>
          <a:chExt cx="0" cy="0"/>
        </a:xfrm>
      </p:grpSpPr>
      <p:sp>
        <p:nvSpPr>
          <p:cNvPr id="261" name="Google Shape;261;p19">
            <a:extLst>
              <a:ext uri="{FF2B5EF4-FFF2-40B4-BE49-F238E27FC236}">
                <a16:creationId xmlns:a16="http://schemas.microsoft.com/office/drawing/2014/main" id="{441FA0CA-2A01-684A-7F7F-3D645DEBC300}"/>
              </a:ext>
            </a:extLst>
          </p:cNvPr>
          <p:cNvSpPr/>
          <p:nvPr/>
        </p:nvSpPr>
        <p:spPr>
          <a:xfrm>
            <a:off x="0" y="5347"/>
            <a:ext cx="3108017"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72 Hours</a:t>
            </a:r>
          </a:p>
          <a:p>
            <a:pPr marL="0" marR="0" lvl="0" indent="0" algn="ctr" rtl="0">
              <a:spcBef>
                <a:spcPts val="0"/>
              </a:spcBef>
              <a:spcAft>
                <a:spcPts val="0"/>
              </a:spcAft>
              <a:buClr>
                <a:schemeClr val="dk1"/>
              </a:buClr>
              <a:buSzPts val="1800"/>
              <a:buFont typeface="Calibri"/>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(Form B)</a:t>
            </a:r>
            <a:endParaRPr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4" name="Picture 3">
            <a:extLst>
              <a:ext uri="{FF2B5EF4-FFF2-40B4-BE49-F238E27FC236}">
                <a16:creationId xmlns:a16="http://schemas.microsoft.com/office/drawing/2014/main" id="{97FC5D8C-5B86-0DED-A223-8BCA35972A3A}"/>
              </a:ext>
            </a:extLst>
          </p:cNvPr>
          <p:cNvPicPr>
            <a:picLocks noChangeAspect="1"/>
          </p:cNvPicPr>
          <p:nvPr/>
        </p:nvPicPr>
        <p:blipFill>
          <a:blip r:embed="rId3"/>
          <a:stretch>
            <a:fillRect/>
          </a:stretch>
        </p:blipFill>
        <p:spPr>
          <a:xfrm>
            <a:off x="3108017" y="-1"/>
            <a:ext cx="9083983" cy="5000263"/>
          </a:xfrm>
          <a:prstGeom prst="rect">
            <a:avLst/>
          </a:prstGeom>
        </p:spPr>
      </p:pic>
      <p:pic>
        <p:nvPicPr>
          <p:cNvPr id="7" name="Picture 6">
            <a:extLst>
              <a:ext uri="{FF2B5EF4-FFF2-40B4-BE49-F238E27FC236}">
                <a16:creationId xmlns:a16="http://schemas.microsoft.com/office/drawing/2014/main" id="{DA99D8ED-F5FE-315C-F038-506C68A87F2C}"/>
              </a:ext>
            </a:extLst>
          </p:cNvPr>
          <p:cNvPicPr>
            <a:picLocks noChangeAspect="1"/>
          </p:cNvPicPr>
          <p:nvPr/>
        </p:nvPicPr>
        <p:blipFill>
          <a:blip r:embed="rId4"/>
          <a:stretch>
            <a:fillRect/>
          </a:stretch>
        </p:blipFill>
        <p:spPr>
          <a:xfrm>
            <a:off x="3108017" y="5000263"/>
            <a:ext cx="9083983" cy="1868431"/>
          </a:xfrm>
          <a:prstGeom prst="rect">
            <a:avLst/>
          </a:prstGeom>
        </p:spPr>
      </p:pic>
    </p:spTree>
    <p:extLst>
      <p:ext uri="{BB962C8B-B14F-4D97-AF65-F5344CB8AC3E}">
        <p14:creationId xmlns:p14="http://schemas.microsoft.com/office/powerpoint/2010/main" val="569921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0">
          <a:extLst>
            <a:ext uri="{FF2B5EF4-FFF2-40B4-BE49-F238E27FC236}">
              <a16:creationId xmlns:a16="http://schemas.microsoft.com/office/drawing/2014/main" id="{4D2114A3-4D02-C1CA-D079-204D15BDC6E7}"/>
            </a:ext>
          </a:extLst>
        </p:cNvPr>
        <p:cNvGrpSpPr/>
        <p:nvPr/>
      </p:nvGrpSpPr>
      <p:grpSpPr>
        <a:xfrm>
          <a:off x="0" y="0"/>
          <a:ext cx="0" cy="0"/>
          <a:chOff x="0" y="0"/>
          <a:chExt cx="0" cy="0"/>
        </a:xfrm>
      </p:grpSpPr>
      <p:sp>
        <p:nvSpPr>
          <p:cNvPr id="261" name="Google Shape;261;p19">
            <a:extLst>
              <a:ext uri="{FF2B5EF4-FFF2-40B4-BE49-F238E27FC236}">
                <a16:creationId xmlns:a16="http://schemas.microsoft.com/office/drawing/2014/main" id="{611A4413-6DC7-5418-6EA4-AA8C4644DC76}"/>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62" name="Google Shape;262;p19">
            <a:extLst>
              <a:ext uri="{FF2B5EF4-FFF2-40B4-BE49-F238E27FC236}">
                <a16:creationId xmlns:a16="http://schemas.microsoft.com/office/drawing/2014/main" id="{D6B62780-4F53-6800-8C99-BEA73D958AA3}"/>
              </a:ext>
            </a:extLst>
          </p:cNvPr>
          <p:cNvSpPr txBox="1"/>
          <p:nvPr/>
        </p:nvSpPr>
        <p:spPr>
          <a:xfrm>
            <a:off x="333509" y="638258"/>
            <a:ext cx="364343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a:solidFill>
                  <a:srgbClr val="E42D38"/>
                </a:solidFill>
                <a:latin typeface="Open Sans"/>
                <a:ea typeface="Open Sans"/>
                <a:cs typeface="Open Sans"/>
                <a:sym typeface="Open Sans"/>
              </a:rPr>
              <a:t>What Are The Benefits Of Conducting A Rapid Assessment?</a:t>
            </a:r>
            <a:endParaRPr/>
          </a:p>
        </p:txBody>
      </p:sp>
      <p:sp>
        <p:nvSpPr>
          <p:cNvPr id="263" name="Google Shape;263;p19">
            <a:extLst>
              <a:ext uri="{FF2B5EF4-FFF2-40B4-BE49-F238E27FC236}">
                <a16:creationId xmlns:a16="http://schemas.microsoft.com/office/drawing/2014/main" id="{18B73463-21BB-7E3B-24ED-2C62C84AC46C}"/>
              </a:ext>
            </a:extLst>
          </p:cNvPr>
          <p:cNvSpPr txBox="1"/>
          <p:nvPr/>
        </p:nvSpPr>
        <p:spPr>
          <a:xfrm>
            <a:off x="4682992" y="819011"/>
            <a:ext cx="7175499" cy="54476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E42D38"/>
                </a:solidFill>
                <a:latin typeface="Open Sans"/>
                <a:ea typeface="Open Sans"/>
                <a:cs typeface="Open Sans"/>
                <a:sym typeface="Open Sans"/>
              </a:rPr>
              <a:t>The information collected is needed for the development of an action and monitoring plan. The information helps decision-makers to:</a:t>
            </a:r>
            <a:endParaRPr/>
          </a:p>
          <a:p>
            <a:pPr marL="0" marR="0" lvl="0" indent="0" algn="l" rtl="0">
              <a:spcBef>
                <a:spcPts val="0"/>
              </a:spcBef>
              <a:spcAft>
                <a:spcPts val="0"/>
              </a:spcAft>
              <a:buNone/>
            </a:pPr>
            <a:endParaRPr sz="2200">
              <a:solidFill>
                <a:schemeClr val="dk1"/>
              </a:solidFill>
              <a:latin typeface="Open Sans"/>
              <a:ea typeface="Open Sans"/>
              <a:cs typeface="Open Sans"/>
              <a:sym typeface="Open Sans"/>
            </a:endParaRPr>
          </a:p>
          <a:p>
            <a:pPr marL="627063" marR="0" lvl="0" indent="-339725" algn="l" rtl="0">
              <a:spcBef>
                <a:spcPts val="0"/>
              </a:spcBef>
              <a:spcAft>
                <a:spcPts val="0"/>
              </a:spcAft>
              <a:buClr>
                <a:schemeClr val="dk1"/>
              </a:buClr>
              <a:buSzPts val="3300"/>
              <a:buFont typeface="Arial"/>
              <a:buChar char="•"/>
            </a:pPr>
            <a:r>
              <a:rPr lang="en-US" sz="2200">
                <a:solidFill>
                  <a:schemeClr val="dk1"/>
                </a:solidFill>
                <a:latin typeface="Open Sans"/>
                <a:ea typeface="Open Sans"/>
                <a:cs typeface="Open Sans"/>
                <a:sym typeface="Open Sans"/>
              </a:rPr>
              <a:t>Choose priorities, objectives and identify intervention alternatives.</a:t>
            </a:r>
            <a:endParaRPr/>
          </a:p>
          <a:p>
            <a:pPr marL="627063" marR="0" lvl="0" indent="-130175" algn="l" rtl="0">
              <a:spcBef>
                <a:spcPts val="0"/>
              </a:spcBef>
              <a:spcAft>
                <a:spcPts val="0"/>
              </a:spcAft>
              <a:buClr>
                <a:schemeClr val="dk1"/>
              </a:buClr>
              <a:buSzPts val="3300"/>
              <a:buFont typeface="Arial"/>
              <a:buNone/>
            </a:pPr>
            <a:endParaRPr sz="2200">
              <a:solidFill>
                <a:schemeClr val="dk1"/>
              </a:solidFill>
              <a:latin typeface="Open Sans"/>
              <a:ea typeface="Open Sans"/>
              <a:cs typeface="Open Sans"/>
              <a:sym typeface="Open Sans"/>
            </a:endParaRPr>
          </a:p>
          <a:p>
            <a:pPr marL="627063" marR="0" lvl="0" indent="-339725" algn="l" rtl="0">
              <a:spcBef>
                <a:spcPts val="0"/>
              </a:spcBef>
              <a:spcAft>
                <a:spcPts val="0"/>
              </a:spcAft>
              <a:buClr>
                <a:schemeClr val="dk1"/>
              </a:buClr>
              <a:buSzPts val="3300"/>
              <a:buFont typeface="Arial"/>
              <a:buChar char="•"/>
            </a:pPr>
            <a:r>
              <a:rPr lang="en-US" sz="2200">
                <a:solidFill>
                  <a:schemeClr val="dk1"/>
                </a:solidFill>
                <a:latin typeface="Open Sans"/>
                <a:ea typeface="Open Sans"/>
                <a:cs typeface="Open Sans"/>
                <a:sym typeface="Open Sans"/>
              </a:rPr>
              <a:t>Determine if outside help is needed.</a:t>
            </a:r>
            <a:endParaRPr/>
          </a:p>
          <a:p>
            <a:pPr marL="627063" marR="0" lvl="0" indent="-130175" algn="l" rtl="0">
              <a:spcBef>
                <a:spcPts val="0"/>
              </a:spcBef>
              <a:spcAft>
                <a:spcPts val="0"/>
              </a:spcAft>
              <a:buClr>
                <a:schemeClr val="dk1"/>
              </a:buClr>
              <a:buSzPts val="3300"/>
              <a:buFont typeface="Arial"/>
              <a:buNone/>
            </a:pPr>
            <a:endParaRPr sz="2200">
              <a:solidFill>
                <a:schemeClr val="dk1"/>
              </a:solidFill>
              <a:latin typeface="Open Sans"/>
              <a:ea typeface="Open Sans"/>
              <a:cs typeface="Open Sans"/>
              <a:sym typeface="Open Sans"/>
            </a:endParaRPr>
          </a:p>
          <a:p>
            <a:pPr marL="627063" marR="0" lvl="0" indent="-339725" algn="l" rtl="0">
              <a:spcBef>
                <a:spcPts val="0"/>
              </a:spcBef>
              <a:spcAft>
                <a:spcPts val="0"/>
              </a:spcAft>
              <a:buClr>
                <a:schemeClr val="dk1"/>
              </a:buClr>
              <a:buSzPts val="3300"/>
              <a:buFont typeface="Arial"/>
              <a:buChar char="•"/>
            </a:pPr>
            <a:r>
              <a:rPr lang="en-US" sz="2200">
                <a:solidFill>
                  <a:schemeClr val="dk1"/>
                </a:solidFill>
                <a:latin typeface="Open Sans"/>
                <a:ea typeface="Open Sans"/>
                <a:cs typeface="Open Sans"/>
                <a:sym typeface="Open Sans"/>
              </a:rPr>
              <a:t>Implement response based on these objectives and alternatives.</a:t>
            </a:r>
            <a:endParaRPr/>
          </a:p>
          <a:p>
            <a:pPr marL="285750" marR="0" lvl="0" indent="-76200" algn="l" rtl="0">
              <a:spcBef>
                <a:spcPts val="0"/>
              </a:spcBef>
              <a:spcAft>
                <a:spcPts val="0"/>
              </a:spcAft>
              <a:buClr>
                <a:srgbClr val="F99B27"/>
              </a:buClr>
              <a:buSzPts val="3300"/>
              <a:buFont typeface="Arial"/>
              <a:buNone/>
            </a:pPr>
            <a:endParaRPr sz="2200">
              <a:solidFill>
                <a:schemeClr val="dk1"/>
              </a:solidFill>
              <a:latin typeface="Open Sans"/>
              <a:ea typeface="Open Sans"/>
              <a:cs typeface="Open Sans"/>
              <a:sym typeface="Open Sans"/>
            </a:endParaRPr>
          </a:p>
          <a:p>
            <a:pPr marL="0" marR="0" lvl="0" indent="0" algn="l" rtl="0">
              <a:spcBef>
                <a:spcPts val="0"/>
              </a:spcBef>
              <a:spcAft>
                <a:spcPts val="0"/>
              </a:spcAft>
              <a:buNone/>
            </a:pPr>
            <a:endParaRPr sz="22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2200">
                <a:solidFill>
                  <a:schemeClr val="dk1"/>
                </a:solidFill>
                <a:latin typeface="Open Sans"/>
                <a:ea typeface="Open Sans"/>
                <a:cs typeface="Open Sans"/>
                <a:sym typeface="Open Sans"/>
              </a:rPr>
              <a:t>The aim is to </a:t>
            </a:r>
            <a:r>
              <a:rPr lang="en-US" sz="2200" b="1">
                <a:solidFill>
                  <a:srgbClr val="E42D38"/>
                </a:solidFill>
                <a:latin typeface="Open Sans"/>
                <a:ea typeface="Open Sans"/>
                <a:cs typeface="Open Sans"/>
                <a:sym typeface="Open Sans"/>
              </a:rPr>
              <a:t>help those who have been impacted, </a:t>
            </a:r>
            <a:r>
              <a:rPr lang="en-US" sz="2200">
                <a:solidFill>
                  <a:schemeClr val="dk1"/>
                </a:solidFill>
                <a:latin typeface="Open Sans"/>
                <a:ea typeface="Open Sans"/>
                <a:cs typeface="Open Sans"/>
                <a:sym typeface="Open Sans"/>
              </a:rPr>
              <a:t>meet their immediate needs and save lives</a:t>
            </a:r>
            <a:endParaRPr/>
          </a:p>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1380374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0"/>
          <p:cNvSpPr/>
          <p:nvPr/>
        </p:nvSpPr>
        <p:spPr>
          <a:xfrm>
            <a:off x="-16474" y="-5347"/>
            <a:ext cx="4211052"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70" name="Google Shape;270;p20"/>
          <p:cNvSpPr txBox="1"/>
          <p:nvPr/>
        </p:nvSpPr>
        <p:spPr>
          <a:xfrm>
            <a:off x="339090" y="2135386"/>
            <a:ext cx="3649980" cy="3538254"/>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lt1"/>
              </a:buClr>
              <a:buSzPts val="4400"/>
              <a:buFont typeface="Arial"/>
              <a:buNone/>
            </a:pPr>
            <a:r>
              <a:rPr lang="en-US" sz="3600" b="1" dirty="0">
                <a:solidFill>
                  <a:schemeClr val="lt1"/>
                </a:solidFill>
                <a:latin typeface="Open Sans"/>
                <a:ea typeface="Open Sans"/>
                <a:cs typeface="Open Sans"/>
                <a:sym typeface="Open Sans"/>
              </a:rPr>
              <a:t>After Class Activity</a:t>
            </a:r>
            <a:endParaRPr dirty="0"/>
          </a:p>
          <a:p>
            <a:pPr marL="0" marR="0" lvl="0" indent="0" algn="l" rtl="0">
              <a:lnSpc>
                <a:spcPct val="90000"/>
              </a:lnSpc>
              <a:spcBef>
                <a:spcPts val="0"/>
              </a:spcBef>
              <a:spcAft>
                <a:spcPts val="0"/>
              </a:spcAft>
              <a:buClr>
                <a:schemeClr val="lt1"/>
              </a:buClr>
              <a:buSzPts val="4400"/>
              <a:buFont typeface="Arial"/>
              <a:buNone/>
            </a:pPr>
            <a:endParaRPr sz="3600" b="1" dirty="0">
              <a:solidFill>
                <a:schemeClr val="lt1"/>
              </a:solidFill>
              <a:latin typeface="Open Sans"/>
              <a:ea typeface="Open Sans"/>
              <a:cs typeface="Open Sans"/>
              <a:sym typeface="Open Sans"/>
            </a:endParaRPr>
          </a:p>
          <a:p>
            <a:pPr marL="0" marR="0" lvl="0" indent="0" algn="l" rtl="0">
              <a:lnSpc>
                <a:spcPct val="90000"/>
              </a:lnSpc>
              <a:spcBef>
                <a:spcPts val="0"/>
              </a:spcBef>
              <a:spcAft>
                <a:spcPts val="0"/>
              </a:spcAft>
              <a:buClr>
                <a:schemeClr val="lt1"/>
              </a:buClr>
              <a:buSzPts val="4400"/>
              <a:buFont typeface="Arial"/>
              <a:buNone/>
            </a:pPr>
            <a:endParaRPr sz="2000" b="1" dirty="0">
              <a:solidFill>
                <a:schemeClr val="lt1"/>
              </a:solidFill>
              <a:latin typeface="Open Sans"/>
              <a:ea typeface="Open Sans"/>
              <a:cs typeface="Open Sans"/>
              <a:sym typeface="Open Sans"/>
            </a:endParaRPr>
          </a:p>
          <a:p>
            <a:pPr marL="285750" marR="0" lvl="0" indent="-158750" algn="l" rtl="0">
              <a:lnSpc>
                <a:spcPct val="90000"/>
              </a:lnSpc>
              <a:spcBef>
                <a:spcPts val="0"/>
              </a:spcBef>
              <a:spcAft>
                <a:spcPts val="0"/>
              </a:spcAft>
              <a:buClr>
                <a:schemeClr val="lt1"/>
              </a:buClr>
              <a:buSzPts val="2000"/>
              <a:buFont typeface="Arial"/>
              <a:buNone/>
            </a:pPr>
            <a:endParaRPr sz="2000" dirty="0">
              <a:solidFill>
                <a:schemeClr val="lt1"/>
              </a:solidFill>
              <a:latin typeface="Open Sans"/>
              <a:ea typeface="Open Sans"/>
              <a:cs typeface="Open Sans"/>
              <a:sym typeface="Open Sans"/>
            </a:endParaRPr>
          </a:p>
          <a:p>
            <a:pPr marL="285750" marR="0" lvl="0" indent="-171450" algn="l" rtl="0">
              <a:lnSpc>
                <a:spcPct val="90000"/>
              </a:lnSpc>
              <a:spcBef>
                <a:spcPts val="0"/>
              </a:spcBef>
              <a:spcAft>
                <a:spcPts val="0"/>
              </a:spcAft>
              <a:buClr>
                <a:schemeClr val="lt1"/>
              </a:buClr>
              <a:buSzPts val="1800"/>
              <a:buFont typeface="Arial"/>
              <a:buNone/>
            </a:pPr>
            <a:endParaRPr sz="1800" dirty="0">
              <a:solidFill>
                <a:schemeClr val="lt1"/>
              </a:solidFill>
              <a:latin typeface="Open Sans"/>
              <a:ea typeface="Open Sans"/>
              <a:cs typeface="Open Sans"/>
              <a:sym typeface="Open Sans"/>
            </a:endParaRPr>
          </a:p>
        </p:txBody>
      </p:sp>
      <p:sp>
        <p:nvSpPr>
          <p:cNvPr id="271" name="Google Shape;271;p20"/>
          <p:cNvSpPr txBox="1"/>
          <p:nvPr/>
        </p:nvSpPr>
        <p:spPr>
          <a:xfrm>
            <a:off x="4736484" y="2135386"/>
            <a:ext cx="7116426"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Open Sans"/>
                <a:ea typeface="Open Sans"/>
                <a:cs typeface="Open Sans"/>
                <a:sym typeface="Open Sans"/>
              </a:rPr>
              <a:t>Review the Rapid Assessment Form used by your National Society (NS)/ National Disaster Office (NDO).</a:t>
            </a:r>
            <a:endParaRPr/>
          </a:p>
          <a:p>
            <a:pPr marL="0" marR="0" lvl="0" indent="0" algn="l" rtl="0">
              <a:spcBef>
                <a:spcPts val="0"/>
              </a:spcBef>
              <a:spcAft>
                <a:spcPts val="0"/>
              </a:spcAft>
              <a:buNone/>
            </a:pPr>
            <a:endParaRPr sz="220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2200">
                <a:solidFill>
                  <a:schemeClr val="dk1"/>
                </a:solidFill>
                <a:latin typeface="Open Sans"/>
                <a:ea typeface="Open Sans"/>
                <a:cs typeface="Open Sans"/>
                <a:sym typeface="Open Sans"/>
              </a:rPr>
              <a:t>Become familiar with the type of information that is needed – you may have to use this form to assist your NS or NDO after a disaster.</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8">
          <a:extLst>
            <a:ext uri="{FF2B5EF4-FFF2-40B4-BE49-F238E27FC236}">
              <a16:creationId xmlns:a16="http://schemas.microsoft.com/office/drawing/2014/main" id="{78710ADD-85AA-B110-EFE8-4848E8759FCF}"/>
            </a:ext>
          </a:extLst>
        </p:cNvPr>
        <p:cNvGrpSpPr/>
        <p:nvPr/>
      </p:nvGrpSpPr>
      <p:grpSpPr>
        <a:xfrm>
          <a:off x="0" y="0"/>
          <a:ext cx="0" cy="0"/>
          <a:chOff x="0" y="0"/>
          <a:chExt cx="0" cy="0"/>
        </a:xfrm>
      </p:grpSpPr>
      <p:sp>
        <p:nvSpPr>
          <p:cNvPr id="269" name="Google Shape;269;p20">
            <a:extLst>
              <a:ext uri="{FF2B5EF4-FFF2-40B4-BE49-F238E27FC236}">
                <a16:creationId xmlns:a16="http://schemas.microsoft.com/office/drawing/2014/main" id="{E00102FC-3ADE-5454-9B8C-460F25E389B1}"/>
              </a:ext>
            </a:extLst>
          </p:cNvPr>
          <p:cNvSpPr/>
          <p:nvPr/>
        </p:nvSpPr>
        <p:spPr>
          <a:xfrm>
            <a:off x="-16474" y="-5347"/>
            <a:ext cx="4211052"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70" name="Google Shape;270;p20">
            <a:extLst>
              <a:ext uri="{FF2B5EF4-FFF2-40B4-BE49-F238E27FC236}">
                <a16:creationId xmlns:a16="http://schemas.microsoft.com/office/drawing/2014/main" id="{91D546AE-0008-F13C-225B-A4E29D5C68C3}"/>
              </a:ext>
            </a:extLst>
          </p:cNvPr>
          <p:cNvSpPr txBox="1"/>
          <p:nvPr/>
        </p:nvSpPr>
        <p:spPr>
          <a:xfrm>
            <a:off x="102870" y="2135386"/>
            <a:ext cx="3886200" cy="353825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3600" b="1" dirty="0" err="1">
                <a:solidFill>
                  <a:schemeClr val="lt1"/>
                </a:solidFill>
                <a:latin typeface="Open Sans"/>
                <a:ea typeface="Open Sans"/>
                <a:cs typeface="Open Sans"/>
                <a:sym typeface="Open Sans"/>
              </a:rPr>
              <a:t>Mentimeter</a:t>
            </a:r>
            <a:r>
              <a:rPr lang="en-US" sz="3600" b="1" dirty="0">
                <a:solidFill>
                  <a:schemeClr val="lt1"/>
                </a:solidFill>
                <a:latin typeface="Open Sans"/>
                <a:ea typeface="Open Sans"/>
                <a:cs typeface="Open Sans"/>
                <a:sym typeface="Open Sans"/>
              </a:rPr>
              <a:t> </a:t>
            </a:r>
            <a:endParaRPr dirty="0"/>
          </a:p>
          <a:p>
            <a:pPr marL="0" marR="0" lvl="0" indent="0" algn="l" rtl="0">
              <a:lnSpc>
                <a:spcPct val="90000"/>
              </a:lnSpc>
              <a:spcBef>
                <a:spcPts val="0"/>
              </a:spcBef>
              <a:spcAft>
                <a:spcPts val="0"/>
              </a:spcAft>
              <a:buClr>
                <a:schemeClr val="lt1"/>
              </a:buClr>
              <a:buSzPts val="4400"/>
              <a:buFont typeface="Arial"/>
              <a:buNone/>
            </a:pPr>
            <a:endParaRPr sz="3600" b="1" dirty="0">
              <a:solidFill>
                <a:schemeClr val="lt1"/>
              </a:solidFill>
              <a:latin typeface="Open Sans"/>
              <a:ea typeface="Open Sans"/>
              <a:cs typeface="Open Sans"/>
              <a:sym typeface="Open Sans"/>
            </a:endParaRPr>
          </a:p>
          <a:p>
            <a:pPr marL="0" marR="0" lvl="0" indent="0" algn="l" rtl="0">
              <a:lnSpc>
                <a:spcPct val="90000"/>
              </a:lnSpc>
              <a:spcBef>
                <a:spcPts val="0"/>
              </a:spcBef>
              <a:spcAft>
                <a:spcPts val="0"/>
              </a:spcAft>
              <a:buClr>
                <a:schemeClr val="lt1"/>
              </a:buClr>
              <a:buSzPts val="4400"/>
              <a:buFont typeface="Arial"/>
              <a:buNone/>
            </a:pPr>
            <a:endParaRPr sz="2000" b="1" dirty="0">
              <a:solidFill>
                <a:schemeClr val="lt1"/>
              </a:solidFill>
              <a:latin typeface="Open Sans"/>
              <a:ea typeface="Open Sans"/>
              <a:cs typeface="Open Sans"/>
              <a:sym typeface="Open Sans"/>
            </a:endParaRPr>
          </a:p>
          <a:p>
            <a:pPr marL="285750" marR="0" lvl="0" indent="-158750" algn="l" rtl="0">
              <a:lnSpc>
                <a:spcPct val="90000"/>
              </a:lnSpc>
              <a:spcBef>
                <a:spcPts val="0"/>
              </a:spcBef>
              <a:spcAft>
                <a:spcPts val="0"/>
              </a:spcAft>
              <a:buClr>
                <a:schemeClr val="lt1"/>
              </a:buClr>
              <a:buSzPts val="2000"/>
              <a:buFont typeface="Arial"/>
              <a:buNone/>
            </a:pPr>
            <a:endParaRPr sz="2000" dirty="0">
              <a:solidFill>
                <a:schemeClr val="lt1"/>
              </a:solidFill>
              <a:latin typeface="Open Sans"/>
              <a:ea typeface="Open Sans"/>
              <a:cs typeface="Open Sans"/>
              <a:sym typeface="Open Sans"/>
            </a:endParaRPr>
          </a:p>
          <a:p>
            <a:pPr marL="285750" marR="0" lvl="0" indent="-171450" algn="l" rtl="0">
              <a:lnSpc>
                <a:spcPct val="90000"/>
              </a:lnSpc>
              <a:spcBef>
                <a:spcPts val="0"/>
              </a:spcBef>
              <a:spcAft>
                <a:spcPts val="0"/>
              </a:spcAft>
              <a:buClr>
                <a:schemeClr val="lt1"/>
              </a:buClr>
              <a:buSzPts val="1800"/>
              <a:buFont typeface="Arial"/>
              <a:buNone/>
            </a:pPr>
            <a:endParaRPr sz="1800" dirty="0">
              <a:solidFill>
                <a:schemeClr val="lt1"/>
              </a:solidFill>
              <a:latin typeface="Open Sans"/>
              <a:ea typeface="Open Sans"/>
              <a:cs typeface="Open Sans"/>
              <a:sym typeface="Open Sans"/>
            </a:endParaRPr>
          </a:p>
        </p:txBody>
      </p:sp>
      <p:sp>
        <p:nvSpPr>
          <p:cNvPr id="271" name="Google Shape;271;p20">
            <a:extLst>
              <a:ext uri="{FF2B5EF4-FFF2-40B4-BE49-F238E27FC236}">
                <a16:creationId xmlns:a16="http://schemas.microsoft.com/office/drawing/2014/main" id="{84496909-3BD6-6568-E4C9-BB5E4A6F2FD6}"/>
              </a:ext>
            </a:extLst>
          </p:cNvPr>
          <p:cNvSpPr txBox="1"/>
          <p:nvPr/>
        </p:nvSpPr>
        <p:spPr>
          <a:xfrm>
            <a:off x="4736484" y="2135386"/>
            <a:ext cx="7116426" cy="17850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dirty="0">
                <a:solidFill>
                  <a:schemeClr val="dk1"/>
                </a:solidFill>
                <a:latin typeface="Open Sans"/>
                <a:ea typeface="Open Sans"/>
                <a:cs typeface="Open Sans"/>
                <a:sym typeface="Open Sans"/>
              </a:rPr>
              <a:t>Q1: How prepared do you think your branch is to deal with a large-scale disaster? </a:t>
            </a:r>
          </a:p>
          <a:p>
            <a:pPr marL="0" marR="0" lvl="0" indent="0" algn="l" rtl="0">
              <a:spcBef>
                <a:spcPts val="0"/>
              </a:spcBef>
              <a:spcAft>
                <a:spcPts val="0"/>
              </a:spcAft>
              <a:buNone/>
            </a:pPr>
            <a:endParaRPr lang="en-US" sz="2200"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2200" dirty="0">
                <a:solidFill>
                  <a:schemeClr val="dk1"/>
                </a:solidFill>
                <a:latin typeface="Open Sans"/>
                <a:ea typeface="Open Sans"/>
                <a:cs typeface="Open Sans"/>
                <a:sym typeface="Open Sans"/>
              </a:rPr>
              <a:t>Q2: What are some of things that your branch needs to become better prepared? </a:t>
            </a:r>
            <a:endParaRPr dirty="0"/>
          </a:p>
        </p:txBody>
      </p:sp>
    </p:spTree>
    <p:extLst>
      <p:ext uri="{BB962C8B-B14F-4D97-AF65-F5344CB8AC3E}">
        <p14:creationId xmlns:p14="http://schemas.microsoft.com/office/powerpoint/2010/main" val="4038216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78" name="Google Shape;278;p21"/>
          <p:cNvSpPr txBox="1"/>
          <p:nvPr/>
        </p:nvSpPr>
        <p:spPr>
          <a:xfrm>
            <a:off x="524415" y="829644"/>
            <a:ext cx="3129273"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a:solidFill>
                  <a:srgbClr val="E42D38"/>
                </a:solidFill>
                <a:latin typeface="Open Sans"/>
                <a:ea typeface="Open Sans"/>
                <a:cs typeface="Open Sans"/>
                <a:sym typeface="Open Sans"/>
              </a:rPr>
              <a:t>Purpose Of </a:t>
            </a:r>
            <a:endParaRPr/>
          </a:p>
          <a:p>
            <a:pPr marL="0" marR="0" lvl="0" indent="0" algn="l" rtl="0">
              <a:lnSpc>
                <a:spcPct val="90000"/>
              </a:lnSpc>
              <a:spcBef>
                <a:spcPts val="0"/>
              </a:spcBef>
              <a:spcAft>
                <a:spcPts val="0"/>
              </a:spcAft>
              <a:buClr>
                <a:schemeClr val="lt1"/>
              </a:buClr>
              <a:buSzPts val="4400"/>
              <a:buFont typeface="Arial"/>
              <a:buNone/>
            </a:pPr>
            <a:r>
              <a:rPr lang="en-US" sz="3600" b="1">
                <a:solidFill>
                  <a:srgbClr val="E42D38"/>
                </a:solidFill>
                <a:latin typeface="Open Sans"/>
                <a:ea typeface="Open Sans"/>
                <a:cs typeface="Open Sans"/>
                <a:sym typeface="Open Sans"/>
              </a:rPr>
              <a:t>A Detailed Assessment</a:t>
            </a:r>
            <a:endParaRPr/>
          </a:p>
        </p:txBody>
      </p:sp>
      <p:sp>
        <p:nvSpPr>
          <p:cNvPr id="279" name="Google Shape;279;p21"/>
          <p:cNvSpPr txBox="1"/>
          <p:nvPr/>
        </p:nvSpPr>
        <p:spPr>
          <a:xfrm>
            <a:off x="4483267" y="438668"/>
            <a:ext cx="7350900" cy="6326100"/>
          </a:xfrm>
          <a:prstGeom prst="rect">
            <a:avLst/>
          </a:prstGeom>
          <a:noFill/>
          <a:ln>
            <a:noFill/>
          </a:ln>
        </p:spPr>
        <p:txBody>
          <a:bodyPr spcFirstLastPara="1" wrap="square" lIns="91425" tIns="45700" rIns="91425" bIns="45700" anchor="t" anchorCtr="0">
            <a:spAutoFit/>
          </a:bodyPr>
          <a:lstStyle/>
          <a:p>
            <a:pPr marL="509588" marR="0" lvl="0" indent="-509588" algn="l" rtl="0">
              <a:spcBef>
                <a:spcPts val="0"/>
              </a:spcBef>
              <a:spcAft>
                <a:spcPts val="0"/>
              </a:spcAft>
              <a:buClr>
                <a:srgbClr val="E42D38"/>
              </a:buClr>
              <a:buSzPts val="2700"/>
              <a:buFont typeface="Noto Sans Symbols"/>
              <a:buChar char="✔"/>
            </a:pPr>
            <a:r>
              <a:rPr lang="en-US" sz="1800">
                <a:solidFill>
                  <a:schemeClr val="dk1"/>
                </a:solidFill>
                <a:latin typeface="Open Sans"/>
                <a:ea typeface="Open Sans"/>
                <a:cs typeface="Open Sans"/>
                <a:sym typeface="Open Sans"/>
              </a:rPr>
              <a:t>More realistically describe the needs of the most vulnerable</a:t>
            </a:r>
            <a:endParaRPr/>
          </a:p>
          <a:p>
            <a:pPr marL="509588" marR="0" lvl="0" indent="-338138" algn="l" rtl="0">
              <a:spcBef>
                <a:spcPts val="0"/>
              </a:spcBef>
              <a:spcAft>
                <a:spcPts val="0"/>
              </a:spcAft>
              <a:buClr>
                <a:srgbClr val="E42D38"/>
              </a:buClr>
              <a:buSzPts val="2700"/>
              <a:buFont typeface="Noto Sans Symbols"/>
              <a:buNone/>
            </a:pPr>
            <a:endParaRPr sz="1800">
              <a:solidFill>
                <a:schemeClr val="dk1"/>
              </a:solidFill>
              <a:latin typeface="Open Sans"/>
              <a:ea typeface="Open Sans"/>
              <a:cs typeface="Open Sans"/>
              <a:sym typeface="Open Sans"/>
            </a:endParaRPr>
          </a:p>
          <a:p>
            <a:pPr marL="509588" marR="0" lvl="0" indent="-509588" algn="l" rtl="0">
              <a:spcBef>
                <a:spcPts val="0"/>
              </a:spcBef>
              <a:spcAft>
                <a:spcPts val="0"/>
              </a:spcAft>
              <a:buClr>
                <a:srgbClr val="E42D38"/>
              </a:buClr>
              <a:buSzPts val="2700"/>
              <a:buFont typeface="Noto Sans Symbols"/>
              <a:buChar char="✔"/>
            </a:pPr>
            <a:r>
              <a:rPr lang="en-US" sz="1800">
                <a:solidFill>
                  <a:schemeClr val="dk1"/>
                </a:solidFill>
                <a:latin typeface="Open Sans"/>
                <a:ea typeface="Open Sans"/>
                <a:cs typeface="Open Sans"/>
                <a:sym typeface="Open Sans"/>
              </a:rPr>
              <a:t>Forecast sector needs for the next 7-28 days and a projection for 1-3 months </a:t>
            </a:r>
            <a:endParaRPr/>
          </a:p>
          <a:p>
            <a:pPr marL="509588" marR="0" lvl="0" indent="-338138" algn="l" rtl="0">
              <a:spcBef>
                <a:spcPts val="0"/>
              </a:spcBef>
              <a:spcAft>
                <a:spcPts val="0"/>
              </a:spcAft>
              <a:buClr>
                <a:srgbClr val="E42D38"/>
              </a:buClr>
              <a:buSzPts val="2700"/>
              <a:buFont typeface="Noto Sans Symbols"/>
              <a:buNone/>
            </a:pPr>
            <a:endParaRPr sz="1800">
              <a:solidFill>
                <a:schemeClr val="dk1"/>
              </a:solidFill>
              <a:latin typeface="Open Sans"/>
              <a:ea typeface="Open Sans"/>
              <a:cs typeface="Open Sans"/>
              <a:sym typeface="Open Sans"/>
            </a:endParaRPr>
          </a:p>
          <a:p>
            <a:pPr marL="509588" marR="0" lvl="0" indent="-509588" algn="l" rtl="0">
              <a:spcBef>
                <a:spcPts val="0"/>
              </a:spcBef>
              <a:spcAft>
                <a:spcPts val="0"/>
              </a:spcAft>
              <a:buClr>
                <a:srgbClr val="E42D38"/>
              </a:buClr>
              <a:buSzPts val="2700"/>
              <a:buFont typeface="Noto Sans Symbols"/>
              <a:buChar char="✔"/>
            </a:pPr>
            <a:r>
              <a:rPr lang="en-US" sz="1800">
                <a:solidFill>
                  <a:schemeClr val="dk1"/>
                </a:solidFill>
                <a:latin typeface="Open Sans"/>
                <a:ea typeface="Open Sans"/>
                <a:cs typeface="Open Sans"/>
                <a:sym typeface="Open Sans"/>
              </a:rPr>
              <a:t>Define alternatives for reducing immediate risks</a:t>
            </a:r>
            <a:endParaRPr/>
          </a:p>
          <a:p>
            <a:pPr marL="509588" marR="0" lvl="0" indent="-338138" algn="l" rtl="0">
              <a:spcBef>
                <a:spcPts val="0"/>
              </a:spcBef>
              <a:spcAft>
                <a:spcPts val="0"/>
              </a:spcAft>
              <a:buClr>
                <a:srgbClr val="E42D38"/>
              </a:buClr>
              <a:buSzPts val="2700"/>
              <a:buFont typeface="Noto Sans Symbols"/>
              <a:buNone/>
            </a:pPr>
            <a:endParaRPr sz="1800">
              <a:solidFill>
                <a:schemeClr val="dk1"/>
              </a:solidFill>
              <a:latin typeface="Open Sans"/>
              <a:ea typeface="Open Sans"/>
              <a:cs typeface="Open Sans"/>
              <a:sym typeface="Open Sans"/>
            </a:endParaRPr>
          </a:p>
          <a:p>
            <a:pPr marL="509588" marR="0" lvl="0" indent="-509588" algn="l" rtl="0">
              <a:spcBef>
                <a:spcPts val="0"/>
              </a:spcBef>
              <a:spcAft>
                <a:spcPts val="0"/>
              </a:spcAft>
              <a:buClr>
                <a:srgbClr val="E42D38"/>
              </a:buClr>
              <a:buSzPts val="2700"/>
              <a:buFont typeface="Noto Sans Symbols"/>
              <a:buChar char="✔"/>
            </a:pPr>
            <a:r>
              <a:rPr lang="en-US" sz="1800">
                <a:solidFill>
                  <a:schemeClr val="dk1"/>
                </a:solidFill>
                <a:latin typeface="Open Sans"/>
                <a:ea typeface="Open Sans"/>
                <a:cs typeface="Open Sans"/>
                <a:sym typeface="Open Sans"/>
              </a:rPr>
              <a:t>Preparation of the longer-term Plan of Action </a:t>
            </a:r>
            <a:endParaRPr/>
          </a:p>
          <a:p>
            <a:pPr marL="509588" marR="0" lvl="0" indent="-338138" algn="l" rtl="0">
              <a:spcBef>
                <a:spcPts val="0"/>
              </a:spcBef>
              <a:spcAft>
                <a:spcPts val="0"/>
              </a:spcAft>
              <a:buClr>
                <a:srgbClr val="E42D38"/>
              </a:buClr>
              <a:buSzPts val="2700"/>
              <a:buFont typeface="Noto Sans Symbols"/>
              <a:buNone/>
            </a:pPr>
            <a:endParaRPr sz="1800">
              <a:solidFill>
                <a:schemeClr val="dk1"/>
              </a:solidFill>
              <a:latin typeface="Open Sans"/>
              <a:ea typeface="Open Sans"/>
              <a:cs typeface="Open Sans"/>
              <a:sym typeface="Open Sans"/>
            </a:endParaRPr>
          </a:p>
          <a:p>
            <a:pPr marL="509588" marR="0" lvl="0" indent="-509588" algn="l" rtl="0">
              <a:spcBef>
                <a:spcPts val="0"/>
              </a:spcBef>
              <a:spcAft>
                <a:spcPts val="0"/>
              </a:spcAft>
              <a:buClr>
                <a:srgbClr val="E42D38"/>
              </a:buClr>
              <a:buSzPts val="2700"/>
              <a:buFont typeface="Noto Sans Symbols"/>
              <a:buChar char="✔"/>
            </a:pPr>
            <a:r>
              <a:rPr lang="en-US" sz="1800">
                <a:solidFill>
                  <a:schemeClr val="dk1"/>
                </a:solidFill>
                <a:latin typeface="Open Sans"/>
                <a:ea typeface="Open Sans"/>
                <a:cs typeface="Open Sans"/>
                <a:sym typeface="Open Sans"/>
              </a:rPr>
              <a:t>Revision of the Emergency Needs and Priority</a:t>
            </a:r>
            <a:endParaRPr/>
          </a:p>
          <a:p>
            <a:pPr marL="509588" marR="0" lvl="0" indent="-338138" algn="l" rtl="0">
              <a:spcBef>
                <a:spcPts val="0"/>
              </a:spcBef>
              <a:spcAft>
                <a:spcPts val="0"/>
              </a:spcAft>
              <a:buClr>
                <a:srgbClr val="E42D38"/>
              </a:buClr>
              <a:buSzPts val="2700"/>
              <a:buFont typeface="Noto Sans Symbols"/>
              <a:buNone/>
            </a:pPr>
            <a:endParaRPr sz="1800">
              <a:solidFill>
                <a:schemeClr val="dk1"/>
              </a:solidFill>
              <a:latin typeface="Open Sans"/>
              <a:ea typeface="Open Sans"/>
              <a:cs typeface="Open Sans"/>
              <a:sym typeface="Open Sans"/>
            </a:endParaRPr>
          </a:p>
          <a:p>
            <a:pPr marL="509588" marR="0" lvl="0" indent="-509588" algn="l" rtl="0">
              <a:spcBef>
                <a:spcPts val="0"/>
              </a:spcBef>
              <a:spcAft>
                <a:spcPts val="0"/>
              </a:spcAft>
              <a:buClr>
                <a:srgbClr val="E42D38"/>
              </a:buClr>
              <a:buSzPts val="2700"/>
              <a:buFont typeface="Noto Sans Symbols"/>
              <a:buChar char="✔"/>
            </a:pPr>
            <a:r>
              <a:rPr lang="en-US" sz="1800">
                <a:solidFill>
                  <a:schemeClr val="dk1"/>
                </a:solidFill>
                <a:latin typeface="Open Sans"/>
                <a:ea typeface="Open Sans"/>
                <a:cs typeface="Open Sans"/>
                <a:sym typeface="Open Sans"/>
              </a:rPr>
              <a:t>Detail programming</a:t>
            </a:r>
            <a:endParaRPr/>
          </a:p>
          <a:p>
            <a:pPr marL="509588" marR="0" lvl="0" indent="-338138" algn="l" rtl="0">
              <a:spcBef>
                <a:spcPts val="0"/>
              </a:spcBef>
              <a:spcAft>
                <a:spcPts val="0"/>
              </a:spcAft>
              <a:buClr>
                <a:srgbClr val="E42D38"/>
              </a:buClr>
              <a:buSzPts val="2700"/>
              <a:buFont typeface="Noto Sans Symbols"/>
              <a:buNone/>
            </a:pPr>
            <a:endParaRPr sz="1800">
              <a:solidFill>
                <a:schemeClr val="dk1"/>
              </a:solidFill>
              <a:latin typeface="Open Sans"/>
              <a:ea typeface="Open Sans"/>
              <a:cs typeface="Open Sans"/>
              <a:sym typeface="Open Sans"/>
            </a:endParaRPr>
          </a:p>
          <a:p>
            <a:pPr marL="509588" marR="0" lvl="0" indent="-509588" algn="l" rtl="0">
              <a:spcBef>
                <a:spcPts val="0"/>
              </a:spcBef>
              <a:spcAft>
                <a:spcPts val="0"/>
              </a:spcAft>
              <a:buClr>
                <a:srgbClr val="E42D38"/>
              </a:buClr>
              <a:buSzPts val="2700"/>
              <a:buFont typeface="Noto Sans Symbols"/>
              <a:buChar char="✔"/>
            </a:pPr>
            <a:r>
              <a:rPr lang="en-US" sz="1800">
                <a:solidFill>
                  <a:schemeClr val="dk1"/>
                </a:solidFill>
                <a:latin typeface="Open Sans"/>
                <a:ea typeface="Open Sans"/>
                <a:cs typeface="Open Sans"/>
                <a:sym typeface="Open Sans"/>
              </a:rPr>
              <a:t>Gauge local response capacity </a:t>
            </a:r>
            <a:endParaRPr/>
          </a:p>
          <a:p>
            <a:pPr marL="509588" marR="0" lvl="0" indent="-338138" algn="l" rtl="0">
              <a:spcBef>
                <a:spcPts val="0"/>
              </a:spcBef>
              <a:spcAft>
                <a:spcPts val="0"/>
              </a:spcAft>
              <a:buClr>
                <a:srgbClr val="E42D38"/>
              </a:buClr>
              <a:buSzPts val="2700"/>
              <a:buFont typeface="Noto Sans Symbols"/>
              <a:buNone/>
            </a:pPr>
            <a:endParaRPr sz="1800">
              <a:solidFill>
                <a:schemeClr val="dk1"/>
              </a:solidFill>
              <a:latin typeface="Open Sans"/>
              <a:ea typeface="Open Sans"/>
              <a:cs typeface="Open Sans"/>
              <a:sym typeface="Open Sans"/>
            </a:endParaRPr>
          </a:p>
          <a:p>
            <a:pPr marL="509588" marR="0" lvl="0" indent="-509588" algn="l" rtl="0">
              <a:spcBef>
                <a:spcPts val="0"/>
              </a:spcBef>
              <a:spcAft>
                <a:spcPts val="0"/>
              </a:spcAft>
              <a:buClr>
                <a:srgbClr val="E42D38"/>
              </a:buClr>
              <a:buSzPts val="2700"/>
              <a:buFont typeface="Noto Sans Symbols"/>
              <a:buChar char="✔"/>
            </a:pPr>
            <a:r>
              <a:rPr lang="en-US" sz="1800">
                <a:solidFill>
                  <a:schemeClr val="dk1"/>
                </a:solidFill>
                <a:latin typeface="Open Sans"/>
                <a:ea typeface="Open Sans"/>
                <a:cs typeface="Open Sans"/>
                <a:sym typeface="Open Sans"/>
              </a:rPr>
              <a:t>Decide how best to use existing resources for immediate relief</a:t>
            </a:r>
            <a:endParaRPr/>
          </a:p>
          <a:p>
            <a:pPr marL="509588" marR="0" lvl="0" indent="-338138" algn="l" rtl="0">
              <a:spcBef>
                <a:spcPts val="0"/>
              </a:spcBef>
              <a:spcAft>
                <a:spcPts val="0"/>
              </a:spcAft>
              <a:buClr>
                <a:srgbClr val="E42D38"/>
              </a:buClr>
              <a:buSzPts val="2700"/>
              <a:buFont typeface="Noto Sans Symbols"/>
              <a:buNone/>
            </a:pPr>
            <a:endParaRPr sz="1800">
              <a:solidFill>
                <a:schemeClr val="dk1"/>
              </a:solidFill>
              <a:latin typeface="Open Sans"/>
              <a:ea typeface="Open Sans"/>
              <a:cs typeface="Open Sans"/>
              <a:sym typeface="Open Sans"/>
            </a:endParaRPr>
          </a:p>
          <a:p>
            <a:pPr marL="509588" marR="0" lvl="0" indent="-509588" algn="l" rtl="0">
              <a:spcBef>
                <a:spcPts val="0"/>
              </a:spcBef>
              <a:spcAft>
                <a:spcPts val="0"/>
              </a:spcAft>
              <a:buClr>
                <a:srgbClr val="E42D38"/>
              </a:buClr>
              <a:buSzPts val="2700"/>
              <a:buFont typeface="Noto Sans Symbols"/>
              <a:buChar char="✔"/>
            </a:pPr>
            <a:r>
              <a:rPr lang="en-US" sz="1800">
                <a:solidFill>
                  <a:schemeClr val="dk1"/>
                </a:solidFill>
                <a:latin typeface="Open Sans"/>
                <a:ea typeface="Open Sans"/>
                <a:cs typeface="Open Sans"/>
                <a:sym typeface="Open Sans"/>
              </a:rPr>
              <a:t>Seek alternatives to response objectives and intervention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2"/>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86" name="Google Shape;286;p22"/>
          <p:cNvSpPr txBox="1"/>
          <p:nvPr/>
        </p:nvSpPr>
        <p:spPr>
          <a:xfrm>
            <a:off x="311652" y="638258"/>
            <a:ext cx="366344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a:solidFill>
                  <a:srgbClr val="E42D38"/>
                </a:solidFill>
                <a:latin typeface="Open Sans"/>
                <a:ea typeface="Open Sans"/>
                <a:cs typeface="Open Sans"/>
                <a:sym typeface="Open Sans"/>
              </a:rPr>
              <a:t>How To Do </a:t>
            </a:r>
            <a:endParaRPr/>
          </a:p>
          <a:p>
            <a:pPr marL="0" marR="0" lvl="0" indent="0" algn="l" rtl="0">
              <a:lnSpc>
                <a:spcPct val="90000"/>
              </a:lnSpc>
              <a:spcBef>
                <a:spcPts val="0"/>
              </a:spcBef>
              <a:spcAft>
                <a:spcPts val="0"/>
              </a:spcAft>
              <a:buClr>
                <a:schemeClr val="lt1"/>
              </a:buClr>
              <a:buSzPts val="4400"/>
              <a:buFont typeface="Arial"/>
              <a:buNone/>
            </a:pPr>
            <a:r>
              <a:rPr lang="en-US" sz="3600" b="1">
                <a:solidFill>
                  <a:srgbClr val="E42D38"/>
                </a:solidFill>
                <a:latin typeface="Open Sans"/>
                <a:ea typeface="Open Sans"/>
                <a:cs typeface="Open Sans"/>
                <a:sym typeface="Open Sans"/>
              </a:rPr>
              <a:t>An Assessment</a:t>
            </a:r>
            <a:endParaRPr/>
          </a:p>
        </p:txBody>
      </p:sp>
      <p:sp>
        <p:nvSpPr>
          <p:cNvPr id="287" name="Google Shape;287;p22"/>
          <p:cNvSpPr txBox="1"/>
          <p:nvPr/>
        </p:nvSpPr>
        <p:spPr>
          <a:xfrm>
            <a:off x="5977808" y="1081814"/>
            <a:ext cx="578947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E42D38"/>
                </a:solidFill>
                <a:latin typeface="Open Sans"/>
                <a:ea typeface="Open Sans"/>
                <a:cs typeface="Open Sans"/>
                <a:sym typeface="Open Sans"/>
              </a:rPr>
              <a:t>Strategy/Plan</a:t>
            </a:r>
            <a:endParaRPr/>
          </a:p>
          <a:p>
            <a:pPr marL="0" marR="0" lvl="0" indent="0" algn="l" rtl="0">
              <a:spcBef>
                <a:spcPts val="0"/>
              </a:spcBef>
              <a:spcAft>
                <a:spcPts val="0"/>
              </a:spcAft>
              <a:buNone/>
            </a:pPr>
            <a:r>
              <a:rPr lang="en-US" sz="1800">
                <a:solidFill>
                  <a:schemeClr val="dk1"/>
                </a:solidFill>
                <a:latin typeface="Open Sans"/>
                <a:ea typeface="Open Sans"/>
                <a:cs typeface="Open Sans"/>
                <a:sym typeface="Open Sans"/>
              </a:rPr>
              <a:t>Develop an outline of how you will go about doing your assessments, what methods and tools you will use.</a:t>
            </a:r>
            <a:endParaRPr/>
          </a:p>
        </p:txBody>
      </p:sp>
      <p:sp>
        <p:nvSpPr>
          <p:cNvPr id="288" name="Google Shape;288;p22"/>
          <p:cNvSpPr txBox="1"/>
          <p:nvPr/>
        </p:nvSpPr>
        <p:spPr>
          <a:xfrm>
            <a:off x="5977808" y="3010246"/>
            <a:ext cx="5789475"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99B27"/>
              </a:buClr>
              <a:buSzPts val="2700"/>
              <a:buFont typeface="Open Sans"/>
              <a:buNone/>
            </a:pPr>
            <a:r>
              <a:rPr lang="en-US" sz="1800" b="1" dirty="0">
                <a:solidFill>
                  <a:srgbClr val="F5333F"/>
                </a:solidFill>
                <a:latin typeface="Open Sans"/>
                <a:ea typeface="Open Sans"/>
                <a:cs typeface="Open Sans"/>
                <a:sym typeface="Open Sans"/>
              </a:rPr>
              <a:t>Collection Methods</a:t>
            </a:r>
            <a:endParaRPr dirty="0"/>
          </a:p>
          <a:p>
            <a:pPr marL="0" marR="0" lvl="0" indent="0" algn="l" rtl="0">
              <a:lnSpc>
                <a:spcPct val="100000"/>
              </a:lnSpc>
              <a:spcBef>
                <a:spcPts val="0"/>
              </a:spcBef>
              <a:spcAft>
                <a:spcPts val="0"/>
              </a:spcAft>
              <a:buClr>
                <a:srgbClr val="F99B27"/>
              </a:buClr>
              <a:buSzPts val="2700"/>
              <a:buFont typeface="Open Sans"/>
              <a:buNone/>
            </a:pPr>
            <a:r>
              <a:rPr lang="en-US" sz="1800" b="0" i="0" u="none" strike="noStrike" cap="none" dirty="0">
                <a:solidFill>
                  <a:srgbClr val="000000"/>
                </a:solidFill>
                <a:latin typeface="Open Sans"/>
                <a:ea typeface="Open Sans"/>
                <a:cs typeface="Open Sans"/>
                <a:sym typeface="Open Sans"/>
              </a:rPr>
              <a:t>How will you select the areas, households or individuals you include in your assessment</a:t>
            </a:r>
            <a:endParaRPr dirty="0"/>
          </a:p>
          <a:p>
            <a:pPr marL="0" marR="0" lvl="0" indent="0" algn="l" rtl="0">
              <a:lnSpc>
                <a:spcPct val="100000"/>
              </a:lnSpc>
              <a:spcBef>
                <a:spcPts val="0"/>
              </a:spcBef>
              <a:spcAft>
                <a:spcPts val="0"/>
              </a:spcAft>
              <a:buClr>
                <a:srgbClr val="F99B27"/>
              </a:buClr>
              <a:buSzPts val="2700"/>
              <a:buFont typeface="Calibri"/>
              <a:buNone/>
            </a:pPr>
            <a:endParaRPr sz="18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F99B27"/>
              </a:buClr>
              <a:buSzPts val="2700"/>
              <a:buFont typeface="Open Sans"/>
              <a:buNone/>
            </a:pPr>
            <a:r>
              <a:rPr lang="en-US" sz="1800" b="0" i="0" u="sng" strike="noStrike" cap="none" dirty="0">
                <a:solidFill>
                  <a:srgbClr val="000000"/>
                </a:solidFill>
                <a:latin typeface="Open Sans"/>
                <a:ea typeface="Open Sans"/>
                <a:cs typeface="Open Sans"/>
                <a:sym typeface="Open Sans"/>
              </a:rPr>
              <a:t>Methods:</a:t>
            </a:r>
            <a:r>
              <a:rPr lang="en-US" sz="1800" b="0" i="0" u="none" strike="noStrike" cap="none" dirty="0">
                <a:solidFill>
                  <a:srgbClr val="000000"/>
                </a:solidFill>
                <a:latin typeface="Open Sans"/>
                <a:ea typeface="Open Sans"/>
                <a:cs typeface="Open Sans"/>
                <a:sym typeface="Open Sans"/>
              </a:rPr>
              <a:t> interviews, observations – checklist, focus groups, secondary sources, conducting an Initial Damage Assessment (IDA).</a:t>
            </a:r>
            <a:endParaRPr dirty="0"/>
          </a:p>
        </p:txBody>
      </p:sp>
      <p:pic>
        <p:nvPicPr>
          <p:cNvPr id="289" name="Google Shape;289;p22"/>
          <p:cNvPicPr preferRelativeResize="0"/>
          <p:nvPr/>
        </p:nvPicPr>
        <p:blipFill rotWithShape="1">
          <a:blip r:embed="rId3">
            <a:alphaModFix/>
          </a:blip>
          <a:srcRect/>
          <a:stretch/>
        </p:blipFill>
        <p:spPr>
          <a:xfrm>
            <a:off x="4668504" y="1124611"/>
            <a:ext cx="812800" cy="880533"/>
          </a:xfrm>
          <a:prstGeom prst="rect">
            <a:avLst/>
          </a:prstGeom>
          <a:noFill/>
          <a:ln>
            <a:noFill/>
          </a:ln>
        </p:spPr>
      </p:pic>
      <p:pic>
        <p:nvPicPr>
          <p:cNvPr id="290" name="Google Shape;290;p22"/>
          <p:cNvPicPr preferRelativeResize="0"/>
          <p:nvPr/>
        </p:nvPicPr>
        <p:blipFill rotWithShape="1">
          <a:blip r:embed="rId4">
            <a:alphaModFix/>
          </a:blip>
          <a:srcRect/>
          <a:stretch/>
        </p:blipFill>
        <p:spPr>
          <a:xfrm>
            <a:off x="4668504" y="3077641"/>
            <a:ext cx="835378" cy="94826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DF369886-ABA0-06A8-49FE-1C819AC141B5}"/>
            </a:ext>
          </a:extLst>
        </p:cNvPr>
        <p:cNvGrpSpPr/>
        <p:nvPr/>
      </p:nvGrpSpPr>
      <p:grpSpPr>
        <a:xfrm>
          <a:off x="0" y="0"/>
          <a:ext cx="0" cy="0"/>
          <a:chOff x="0" y="0"/>
          <a:chExt cx="0" cy="0"/>
        </a:xfrm>
      </p:grpSpPr>
      <p:sp>
        <p:nvSpPr>
          <p:cNvPr id="227" name="Google Shape;227;p15">
            <a:extLst>
              <a:ext uri="{FF2B5EF4-FFF2-40B4-BE49-F238E27FC236}">
                <a16:creationId xmlns:a16="http://schemas.microsoft.com/office/drawing/2014/main" id="{6F855288-0FE6-8E1F-DC8F-F26793C6A8E8}"/>
              </a:ext>
            </a:extLst>
          </p:cNvPr>
          <p:cNvSpPr/>
          <p:nvPr/>
        </p:nvSpPr>
        <p:spPr>
          <a:xfrm>
            <a:off x="-16474" y="-5347"/>
            <a:ext cx="4211052" cy="6863347"/>
          </a:xfrm>
          <a:prstGeom prst="rect">
            <a:avLst/>
          </a:prstGeom>
          <a:solidFill>
            <a:schemeClr val="tx1">
              <a:lumMod val="75000"/>
              <a:lumOff val="2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28" name="Google Shape;228;p15">
            <a:extLst>
              <a:ext uri="{FF2B5EF4-FFF2-40B4-BE49-F238E27FC236}">
                <a16:creationId xmlns:a16="http://schemas.microsoft.com/office/drawing/2014/main" id="{35F40CB9-A3BC-55EC-0D55-373A3B9E1B67}"/>
              </a:ext>
            </a:extLst>
          </p:cNvPr>
          <p:cNvSpPr txBox="1"/>
          <p:nvPr/>
        </p:nvSpPr>
        <p:spPr>
          <a:xfrm>
            <a:off x="623559" y="1655150"/>
            <a:ext cx="313089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chemeClr val="lt1"/>
                </a:solidFill>
                <a:latin typeface="Open Sans"/>
                <a:ea typeface="Open Sans"/>
                <a:cs typeface="Open Sans"/>
                <a:sym typeface="Open Sans"/>
              </a:rPr>
              <a:t>Discussion:</a:t>
            </a:r>
            <a:endParaRPr dirty="0"/>
          </a:p>
          <a:p>
            <a:pPr marL="0" marR="0" lvl="0" indent="0" algn="l" rtl="0">
              <a:lnSpc>
                <a:spcPct val="90000"/>
              </a:lnSpc>
              <a:spcBef>
                <a:spcPts val="0"/>
              </a:spcBef>
              <a:spcAft>
                <a:spcPts val="0"/>
              </a:spcAft>
              <a:buClr>
                <a:schemeClr val="lt1"/>
              </a:buClr>
              <a:buSzPts val="4400"/>
              <a:buFont typeface="Arial"/>
              <a:buNone/>
            </a:pPr>
            <a:endParaRPr sz="3600" b="1" dirty="0">
              <a:solidFill>
                <a:schemeClr val="lt1"/>
              </a:solidFill>
              <a:latin typeface="Open Sans"/>
              <a:ea typeface="Open Sans"/>
              <a:cs typeface="Open Sans"/>
              <a:sym typeface="Open Sans"/>
            </a:endParaRPr>
          </a:p>
          <a:p>
            <a:pPr marL="0" marR="0" lvl="0" indent="0" algn="l" rtl="0">
              <a:lnSpc>
                <a:spcPct val="90000"/>
              </a:lnSpc>
              <a:spcBef>
                <a:spcPts val="0"/>
              </a:spcBef>
              <a:spcAft>
                <a:spcPts val="0"/>
              </a:spcAft>
              <a:buClr>
                <a:schemeClr val="lt1"/>
              </a:buClr>
              <a:buSzPts val="4400"/>
              <a:buFont typeface="Arial"/>
              <a:buNone/>
            </a:pPr>
            <a:endParaRPr sz="2000" b="1" dirty="0">
              <a:solidFill>
                <a:schemeClr val="lt1"/>
              </a:solidFill>
              <a:latin typeface="Open Sans"/>
              <a:ea typeface="Open Sans"/>
              <a:cs typeface="Open Sans"/>
              <a:sym typeface="Open Sans"/>
            </a:endParaRPr>
          </a:p>
          <a:p>
            <a:pPr marL="285750" marR="0" lvl="0" indent="-158750" algn="l" rtl="0">
              <a:lnSpc>
                <a:spcPct val="90000"/>
              </a:lnSpc>
              <a:spcBef>
                <a:spcPts val="0"/>
              </a:spcBef>
              <a:spcAft>
                <a:spcPts val="0"/>
              </a:spcAft>
              <a:buClr>
                <a:schemeClr val="lt1"/>
              </a:buClr>
              <a:buSzPts val="2000"/>
              <a:buFont typeface="Arial"/>
              <a:buNone/>
            </a:pPr>
            <a:endParaRPr sz="2000" dirty="0">
              <a:solidFill>
                <a:schemeClr val="lt1"/>
              </a:solidFill>
              <a:latin typeface="Open Sans"/>
              <a:ea typeface="Open Sans"/>
              <a:cs typeface="Open Sans"/>
              <a:sym typeface="Open Sans"/>
            </a:endParaRPr>
          </a:p>
          <a:p>
            <a:pPr marL="285750" marR="0" lvl="0" indent="-171450" algn="l" rtl="0">
              <a:lnSpc>
                <a:spcPct val="90000"/>
              </a:lnSpc>
              <a:spcBef>
                <a:spcPts val="0"/>
              </a:spcBef>
              <a:spcAft>
                <a:spcPts val="0"/>
              </a:spcAft>
              <a:buClr>
                <a:schemeClr val="lt1"/>
              </a:buClr>
              <a:buSzPts val="1800"/>
              <a:buFont typeface="Arial"/>
              <a:buNone/>
            </a:pPr>
            <a:endParaRPr sz="1800" dirty="0">
              <a:solidFill>
                <a:schemeClr val="lt1"/>
              </a:solidFill>
              <a:latin typeface="Open Sans"/>
              <a:ea typeface="Open Sans"/>
              <a:cs typeface="Open Sans"/>
              <a:sym typeface="Open Sans"/>
            </a:endParaRPr>
          </a:p>
        </p:txBody>
      </p:sp>
      <p:sp>
        <p:nvSpPr>
          <p:cNvPr id="229" name="Google Shape;229;p15">
            <a:extLst>
              <a:ext uri="{FF2B5EF4-FFF2-40B4-BE49-F238E27FC236}">
                <a16:creationId xmlns:a16="http://schemas.microsoft.com/office/drawing/2014/main" id="{99853C06-CE54-58E5-126E-09F4BA03EF7A}"/>
              </a:ext>
            </a:extLst>
          </p:cNvPr>
          <p:cNvSpPr txBox="1"/>
          <p:nvPr/>
        </p:nvSpPr>
        <p:spPr>
          <a:xfrm>
            <a:off x="4748493" y="1655150"/>
            <a:ext cx="7116426" cy="3416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Open Sans"/>
                <a:ea typeface="Open Sans"/>
                <a:cs typeface="Open Sans"/>
                <a:sym typeface="Open Sans"/>
              </a:rPr>
              <a:t>Discuss the following questions:</a:t>
            </a:r>
          </a:p>
          <a:p>
            <a:pPr marL="0" marR="0" lvl="0" indent="0" algn="l" rtl="0">
              <a:spcBef>
                <a:spcPts val="0"/>
              </a:spcBef>
              <a:spcAft>
                <a:spcPts val="0"/>
              </a:spcAft>
              <a:buNone/>
            </a:pPr>
            <a:endParaRPr lang="en-US" sz="2400" dirty="0">
              <a:solidFill>
                <a:schemeClr val="dk1"/>
              </a:solidFill>
              <a:latin typeface="Open Sans"/>
              <a:ea typeface="Open Sans"/>
              <a:cs typeface="Open Sans"/>
              <a:sym typeface="Open Sans"/>
            </a:endParaRPr>
          </a:p>
          <a:p>
            <a:pPr marL="342900" marR="0" lvl="0" indent="-342900" algn="l" rtl="0">
              <a:spcBef>
                <a:spcPts val="0"/>
              </a:spcBef>
              <a:spcAft>
                <a:spcPts val="0"/>
              </a:spcAft>
              <a:buFont typeface="Wingdings" panose="05000000000000000000" pitchFamily="2" charset="2"/>
              <a:buChar char="§"/>
            </a:pPr>
            <a:r>
              <a:rPr lang="en-US" sz="2400" dirty="0">
                <a:solidFill>
                  <a:schemeClr val="dk1"/>
                </a:solidFill>
                <a:latin typeface="Open Sans"/>
                <a:ea typeface="Open Sans"/>
                <a:cs typeface="Open Sans"/>
                <a:sym typeface="Open Sans"/>
              </a:rPr>
              <a:t>What are some of the Dos and Don’ts when interacting with persons from an affected community?</a:t>
            </a:r>
          </a:p>
          <a:p>
            <a:pPr marL="342900" marR="0" lvl="0" indent="-342900" algn="l" rtl="0">
              <a:spcBef>
                <a:spcPts val="0"/>
              </a:spcBef>
              <a:spcAft>
                <a:spcPts val="0"/>
              </a:spcAft>
              <a:buFont typeface="Wingdings" panose="05000000000000000000" pitchFamily="2" charset="2"/>
              <a:buChar char="§"/>
            </a:pPr>
            <a:endParaRPr lang="en-US" sz="2400" dirty="0">
              <a:solidFill>
                <a:schemeClr val="dk1"/>
              </a:solidFill>
              <a:latin typeface="Open Sans"/>
              <a:ea typeface="Open Sans"/>
              <a:cs typeface="Open Sans"/>
              <a:sym typeface="Open Sans"/>
            </a:endParaRPr>
          </a:p>
          <a:p>
            <a:pPr marL="342900" marR="0" lvl="0" indent="-342900" algn="l" rtl="0">
              <a:spcBef>
                <a:spcPts val="0"/>
              </a:spcBef>
              <a:spcAft>
                <a:spcPts val="0"/>
              </a:spcAft>
              <a:buFont typeface="Wingdings" panose="05000000000000000000" pitchFamily="2" charset="2"/>
              <a:buChar char="§"/>
            </a:pPr>
            <a:r>
              <a:rPr lang="en-US" sz="2400" dirty="0">
                <a:solidFill>
                  <a:schemeClr val="dk1"/>
                </a:solidFill>
                <a:latin typeface="Open Sans"/>
                <a:ea typeface="Open Sans"/>
                <a:cs typeface="Open Sans"/>
                <a:sym typeface="Open Sans"/>
              </a:rPr>
              <a:t>What steps would you take if members of a community are hesitant to provide information?</a:t>
            </a:r>
            <a:endParaRPr sz="2400" dirty="0"/>
          </a:p>
        </p:txBody>
      </p:sp>
    </p:spTree>
    <p:extLst>
      <p:ext uri="{BB962C8B-B14F-4D97-AF65-F5344CB8AC3E}">
        <p14:creationId xmlns:p14="http://schemas.microsoft.com/office/powerpoint/2010/main" val="2974976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97" name="Google Shape;297;p23"/>
          <p:cNvSpPr txBox="1"/>
          <p:nvPr/>
        </p:nvSpPr>
        <p:spPr>
          <a:xfrm>
            <a:off x="939452" y="638258"/>
            <a:ext cx="243154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a:solidFill>
                  <a:srgbClr val="E42D38"/>
                </a:solidFill>
                <a:latin typeface="Open Sans"/>
                <a:ea typeface="Open Sans"/>
                <a:cs typeface="Open Sans"/>
                <a:sym typeface="Open Sans"/>
              </a:rPr>
              <a:t>Reporting</a:t>
            </a:r>
            <a:endParaRPr/>
          </a:p>
        </p:txBody>
      </p:sp>
      <p:sp>
        <p:nvSpPr>
          <p:cNvPr id="298" name="Google Shape;298;p23"/>
          <p:cNvSpPr txBox="1"/>
          <p:nvPr/>
        </p:nvSpPr>
        <p:spPr>
          <a:xfrm>
            <a:off x="4581152" y="638258"/>
            <a:ext cx="7485915" cy="563231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E42D38"/>
              </a:buClr>
              <a:buSzPts val="2700"/>
              <a:buFont typeface="Arial"/>
              <a:buChar char="•"/>
            </a:pPr>
            <a:r>
              <a:rPr lang="en-US" sz="1800">
                <a:solidFill>
                  <a:schemeClr val="dk1"/>
                </a:solidFill>
                <a:latin typeface="Open Sans"/>
                <a:ea typeface="Open Sans"/>
                <a:cs typeface="Open Sans"/>
                <a:sym typeface="Open Sans"/>
              </a:rPr>
              <a:t>Know </a:t>
            </a:r>
            <a:r>
              <a:rPr lang="en-US" sz="1800" b="1">
                <a:solidFill>
                  <a:srgbClr val="E42D38"/>
                </a:solidFill>
                <a:latin typeface="Open Sans"/>
                <a:ea typeface="Open Sans"/>
                <a:cs typeface="Open Sans"/>
                <a:sym typeface="Open Sans"/>
              </a:rPr>
              <a:t>who you are reporting to</a:t>
            </a:r>
            <a:r>
              <a:rPr lang="en-US" sz="1800" b="1">
                <a:solidFill>
                  <a:srgbClr val="C55A11"/>
                </a:solidFill>
                <a:latin typeface="Open Sans"/>
                <a:ea typeface="Open Sans"/>
                <a:cs typeface="Open Sans"/>
                <a:sym typeface="Open Sans"/>
              </a:rPr>
              <a:t> </a:t>
            </a:r>
            <a:r>
              <a:rPr lang="en-US" sz="1800">
                <a:solidFill>
                  <a:schemeClr val="dk1"/>
                </a:solidFill>
                <a:latin typeface="Open Sans"/>
                <a:ea typeface="Open Sans"/>
                <a:cs typeface="Open Sans"/>
                <a:sym typeface="Open Sans"/>
              </a:rPr>
              <a:t>and what information they need.</a:t>
            </a:r>
            <a:endParaRPr/>
          </a:p>
          <a:p>
            <a:pPr marL="285750" marR="0" lvl="0" indent="-114300" algn="l" rtl="0">
              <a:spcBef>
                <a:spcPts val="0"/>
              </a:spcBef>
              <a:spcAft>
                <a:spcPts val="0"/>
              </a:spcAft>
              <a:buClr>
                <a:srgbClr val="E42D38"/>
              </a:buClr>
              <a:buSzPts val="2700"/>
              <a:buFont typeface="Arial"/>
              <a:buNone/>
            </a:pPr>
            <a:endParaRPr sz="1800">
              <a:solidFill>
                <a:schemeClr val="dk1"/>
              </a:solidFill>
              <a:latin typeface="Open Sans"/>
              <a:ea typeface="Open Sans"/>
              <a:cs typeface="Open Sans"/>
              <a:sym typeface="Open Sans"/>
            </a:endParaRPr>
          </a:p>
          <a:p>
            <a:pPr marL="285750" marR="0" lvl="0" indent="-285750" algn="l" rtl="0">
              <a:spcBef>
                <a:spcPts val="0"/>
              </a:spcBef>
              <a:spcAft>
                <a:spcPts val="0"/>
              </a:spcAft>
              <a:buClr>
                <a:srgbClr val="E42D38"/>
              </a:buClr>
              <a:buSzPts val="2700"/>
              <a:buFont typeface="Arial"/>
              <a:buChar char="•"/>
            </a:pPr>
            <a:r>
              <a:rPr lang="en-US" sz="1800">
                <a:solidFill>
                  <a:schemeClr val="dk1"/>
                </a:solidFill>
                <a:latin typeface="Open Sans"/>
                <a:ea typeface="Open Sans"/>
                <a:cs typeface="Open Sans"/>
                <a:sym typeface="Open Sans"/>
              </a:rPr>
              <a:t>Coordinate with agencies on the field and </a:t>
            </a:r>
            <a:r>
              <a:rPr lang="en-US" sz="1800" b="1">
                <a:solidFill>
                  <a:srgbClr val="E42D38"/>
                </a:solidFill>
                <a:latin typeface="Open Sans"/>
                <a:ea typeface="Open Sans"/>
                <a:cs typeface="Open Sans"/>
                <a:sym typeface="Open Sans"/>
              </a:rPr>
              <a:t>ensure there is teamwork and communication</a:t>
            </a:r>
            <a:r>
              <a:rPr lang="en-US" sz="1800">
                <a:solidFill>
                  <a:schemeClr val="dk1"/>
                </a:solidFill>
                <a:latin typeface="Open Sans"/>
                <a:ea typeface="Open Sans"/>
                <a:cs typeface="Open Sans"/>
                <a:sym typeface="Open Sans"/>
              </a:rPr>
              <a:t> of roles and expectations.</a:t>
            </a:r>
            <a:endParaRPr/>
          </a:p>
          <a:p>
            <a:pPr marL="285750" marR="0" lvl="0" indent="-114300" algn="l" rtl="0">
              <a:spcBef>
                <a:spcPts val="0"/>
              </a:spcBef>
              <a:spcAft>
                <a:spcPts val="0"/>
              </a:spcAft>
              <a:buClr>
                <a:srgbClr val="E42D38"/>
              </a:buClr>
              <a:buSzPts val="2700"/>
              <a:buFont typeface="Arial"/>
              <a:buNone/>
            </a:pPr>
            <a:endParaRPr sz="1800">
              <a:solidFill>
                <a:schemeClr val="dk1"/>
              </a:solidFill>
              <a:latin typeface="Open Sans"/>
              <a:ea typeface="Open Sans"/>
              <a:cs typeface="Open Sans"/>
              <a:sym typeface="Open Sans"/>
            </a:endParaRPr>
          </a:p>
          <a:p>
            <a:pPr marL="285750" marR="0" lvl="0" indent="-285750" algn="l" rtl="0">
              <a:spcBef>
                <a:spcPts val="0"/>
              </a:spcBef>
              <a:spcAft>
                <a:spcPts val="0"/>
              </a:spcAft>
              <a:buClr>
                <a:srgbClr val="E42D38"/>
              </a:buClr>
              <a:buSzPts val="2700"/>
              <a:buFont typeface="Arial"/>
              <a:buChar char="•"/>
            </a:pPr>
            <a:r>
              <a:rPr lang="en-US" sz="1800" b="1">
                <a:solidFill>
                  <a:srgbClr val="E42D38"/>
                </a:solidFill>
                <a:latin typeface="Open Sans"/>
                <a:ea typeface="Open Sans"/>
                <a:cs typeface="Open Sans"/>
                <a:sym typeface="Open Sans"/>
              </a:rPr>
              <a:t>Describe</a:t>
            </a:r>
            <a:r>
              <a:rPr lang="en-US" sz="1800">
                <a:solidFill>
                  <a:schemeClr val="dk1"/>
                </a:solidFill>
                <a:latin typeface="Open Sans"/>
                <a:ea typeface="Open Sans"/>
                <a:cs typeface="Open Sans"/>
                <a:sym typeface="Open Sans"/>
              </a:rPr>
              <a:t> the situation, what has happened?</a:t>
            </a:r>
            <a:endParaRPr/>
          </a:p>
          <a:p>
            <a:pPr marL="285750" marR="0" lvl="0" indent="-114300" algn="l" rtl="0">
              <a:spcBef>
                <a:spcPts val="0"/>
              </a:spcBef>
              <a:spcAft>
                <a:spcPts val="0"/>
              </a:spcAft>
              <a:buClr>
                <a:srgbClr val="E42D38"/>
              </a:buClr>
              <a:buSzPts val="2700"/>
              <a:buFont typeface="Arial"/>
              <a:buNone/>
            </a:pPr>
            <a:endParaRPr sz="1800">
              <a:solidFill>
                <a:schemeClr val="dk1"/>
              </a:solidFill>
              <a:latin typeface="Open Sans"/>
              <a:ea typeface="Open Sans"/>
              <a:cs typeface="Open Sans"/>
              <a:sym typeface="Open Sans"/>
            </a:endParaRPr>
          </a:p>
          <a:p>
            <a:pPr marL="285750" marR="0" lvl="0" indent="-285750" algn="l" rtl="0">
              <a:spcBef>
                <a:spcPts val="0"/>
              </a:spcBef>
              <a:spcAft>
                <a:spcPts val="0"/>
              </a:spcAft>
              <a:buClr>
                <a:srgbClr val="E42D38"/>
              </a:buClr>
              <a:buSzPts val="2700"/>
              <a:buFont typeface="Arial"/>
              <a:buChar char="•"/>
            </a:pPr>
            <a:r>
              <a:rPr lang="en-US" sz="1800" b="1">
                <a:solidFill>
                  <a:srgbClr val="E42D38"/>
                </a:solidFill>
                <a:latin typeface="Open Sans"/>
                <a:ea typeface="Open Sans"/>
                <a:cs typeface="Open Sans"/>
                <a:sym typeface="Open Sans"/>
              </a:rPr>
              <a:t>Record Affected population</a:t>
            </a:r>
            <a:r>
              <a:rPr lang="en-US" sz="1800">
                <a:solidFill>
                  <a:schemeClr val="dk1"/>
                </a:solidFill>
                <a:latin typeface="Open Sans"/>
                <a:ea typeface="Open Sans"/>
                <a:cs typeface="Open Sans"/>
                <a:sym typeface="Open Sans"/>
              </a:rPr>
              <a:t>, # of persons,# of families/households</a:t>
            </a:r>
            <a:endParaRPr/>
          </a:p>
          <a:p>
            <a:pPr marL="285750" marR="0" lvl="0" indent="-114300" algn="l" rtl="0">
              <a:spcBef>
                <a:spcPts val="0"/>
              </a:spcBef>
              <a:spcAft>
                <a:spcPts val="0"/>
              </a:spcAft>
              <a:buClr>
                <a:srgbClr val="E42D38"/>
              </a:buClr>
              <a:buSzPts val="2700"/>
              <a:buFont typeface="Arial"/>
              <a:buNone/>
            </a:pPr>
            <a:endParaRPr sz="1800">
              <a:solidFill>
                <a:schemeClr val="dk1"/>
              </a:solidFill>
              <a:latin typeface="Open Sans"/>
              <a:ea typeface="Open Sans"/>
              <a:cs typeface="Open Sans"/>
              <a:sym typeface="Open Sans"/>
            </a:endParaRPr>
          </a:p>
          <a:p>
            <a:pPr marL="285750" marR="0" lvl="0" indent="-285750" algn="l" rtl="0">
              <a:spcBef>
                <a:spcPts val="0"/>
              </a:spcBef>
              <a:spcAft>
                <a:spcPts val="0"/>
              </a:spcAft>
              <a:buClr>
                <a:srgbClr val="E42D38"/>
              </a:buClr>
              <a:buSzPts val="2700"/>
              <a:buFont typeface="Arial"/>
              <a:buChar char="•"/>
            </a:pPr>
            <a:r>
              <a:rPr lang="en-US" sz="1800" b="1">
                <a:solidFill>
                  <a:srgbClr val="E42D38"/>
                </a:solidFill>
                <a:latin typeface="Open Sans"/>
                <a:ea typeface="Open Sans"/>
                <a:cs typeface="Open Sans"/>
                <a:sym typeface="Open Sans"/>
              </a:rPr>
              <a:t>Note Impact: </a:t>
            </a:r>
            <a:r>
              <a:rPr lang="en-US" sz="1800">
                <a:solidFill>
                  <a:schemeClr val="dk1"/>
                </a:solidFill>
                <a:latin typeface="Open Sans"/>
                <a:ea typeface="Open Sans"/>
                <a:cs typeface="Open Sans"/>
                <a:sym typeface="Open Sans"/>
              </a:rPr>
              <a:t>Injuries, death, damage to livelihoods, infrastructure</a:t>
            </a:r>
            <a:endParaRPr/>
          </a:p>
          <a:p>
            <a:pPr marL="285750" marR="0" lvl="0" indent="-114300" algn="l" rtl="0">
              <a:spcBef>
                <a:spcPts val="0"/>
              </a:spcBef>
              <a:spcAft>
                <a:spcPts val="0"/>
              </a:spcAft>
              <a:buClr>
                <a:srgbClr val="E42D38"/>
              </a:buClr>
              <a:buSzPts val="2700"/>
              <a:buFont typeface="Arial"/>
              <a:buNone/>
            </a:pPr>
            <a:endParaRPr sz="1800">
              <a:solidFill>
                <a:schemeClr val="dk1"/>
              </a:solidFill>
              <a:latin typeface="Open Sans"/>
              <a:ea typeface="Open Sans"/>
              <a:cs typeface="Open Sans"/>
              <a:sym typeface="Open Sans"/>
            </a:endParaRPr>
          </a:p>
          <a:p>
            <a:pPr marL="285750" marR="0" lvl="0" indent="-285750" algn="l" rtl="0">
              <a:spcBef>
                <a:spcPts val="0"/>
              </a:spcBef>
              <a:spcAft>
                <a:spcPts val="0"/>
              </a:spcAft>
              <a:buClr>
                <a:srgbClr val="E42D38"/>
              </a:buClr>
              <a:buSzPts val="2700"/>
              <a:buFont typeface="Arial"/>
              <a:buChar char="•"/>
            </a:pPr>
            <a:r>
              <a:rPr lang="en-US" sz="1800" b="1">
                <a:solidFill>
                  <a:srgbClr val="E42D38"/>
                </a:solidFill>
                <a:latin typeface="Open Sans"/>
                <a:ea typeface="Open Sans"/>
                <a:cs typeface="Open Sans"/>
                <a:sym typeface="Open Sans"/>
              </a:rPr>
              <a:t>Who is responding presently,</a:t>
            </a:r>
            <a:r>
              <a:rPr lang="en-US" sz="1800">
                <a:solidFill>
                  <a:schemeClr val="dk1"/>
                </a:solidFill>
                <a:latin typeface="Open Sans"/>
                <a:ea typeface="Open Sans"/>
                <a:cs typeface="Open Sans"/>
                <a:sym typeface="Open Sans"/>
              </a:rPr>
              <a:t> what are they doing? What resources are available?</a:t>
            </a:r>
            <a:endParaRPr/>
          </a:p>
          <a:p>
            <a:pPr marL="285750" marR="0" lvl="0" indent="-114300" algn="l" rtl="0">
              <a:spcBef>
                <a:spcPts val="0"/>
              </a:spcBef>
              <a:spcAft>
                <a:spcPts val="0"/>
              </a:spcAft>
              <a:buClr>
                <a:srgbClr val="E42D38"/>
              </a:buClr>
              <a:buSzPts val="2700"/>
              <a:buFont typeface="Arial"/>
              <a:buNone/>
            </a:pPr>
            <a:endParaRPr sz="1800">
              <a:solidFill>
                <a:schemeClr val="dk1"/>
              </a:solidFill>
              <a:latin typeface="Open Sans"/>
              <a:ea typeface="Open Sans"/>
              <a:cs typeface="Open Sans"/>
              <a:sym typeface="Open Sans"/>
            </a:endParaRPr>
          </a:p>
          <a:p>
            <a:pPr marL="285750" marR="0" lvl="0" indent="-285750" algn="l" rtl="0">
              <a:spcBef>
                <a:spcPts val="0"/>
              </a:spcBef>
              <a:spcAft>
                <a:spcPts val="0"/>
              </a:spcAft>
              <a:buClr>
                <a:srgbClr val="E42D38"/>
              </a:buClr>
              <a:buSzPts val="2700"/>
              <a:buFont typeface="Arial"/>
              <a:buChar char="•"/>
            </a:pPr>
            <a:r>
              <a:rPr lang="en-US" sz="1800">
                <a:solidFill>
                  <a:schemeClr val="dk1"/>
                </a:solidFill>
                <a:latin typeface="Open Sans"/>
                <a:ea typeface="Open Sans"/>
                <a:cs typeface="Open Sans"/>
                <a:sym typeface="Open Sans"/>
              </a:rPr>
              <a:t>Where are the gaps. </a:t>
            </a:r>
            <a:r>
              <a:rPr lang="en-US" sz="1800" b="1">
                <a:solidFill>
                  <a:srgbClr val="E42D38"/>
                </a:solidFill>
                <a:latin typeface="Open Sans"/>
                <a:ea typeface="Open Sans"/>
                <a:cs typeface="Open Sans"/>
                <a:sym typeface="Open Sans"/>
              </a:rPr>
              <a:t>What is needed now?</a:t>
            </a:r>
            <a:endParaRPr/>
          </a:p>
          <a:p>
            <a:pPr marL="285750" marR="0" lvl="0" indent="-114300" algn="l" rtl="0">
              <a:spcBef>
                <a:spcPts val="0"/>
              </a:spcBef>
              <a:spcAft>
                <a:spcPts val="0"/>
              </a:spcAft>
              <a:buClr>
                <a:srgbClr val="E42D38"/>
              </a:buClr>
              <a:buSzPts val="2700"/>
              <a:buFont typeface="Arial"/>
              <a:buNone/>
            </a:pPr>
            <a:endParaRPr sz="1800" b="1">
              <a:solidFill>
                <a:srgbClr val="C55A11"/>
              </a:solidFill>
              <a:latin typeface="Open Sans"/>
              <a:ea typeface="Open Sans"/>
              <a:cs typeface="Open Sans"/>
              <a:sym typeface="Open Sans"/>
            </a:endParaRPr>
          </a:p>
          <a:p>
            <a:pPr marL="285750" marR="0" lvl="0" indent="-285750" algn="l" rtl="0">
              <a:spcBef>
                <a:spcPts val="0"/>
              </a:spcBef>
              <a:spcAft>
                <a:spcPts val="0"/>
              </a:spcAft>
              <a:buClr>
                <a:srgbClr val="E42D38"/>
              </a:buClr>
              <a:buSzPts val="2700"/>
              <a:buFont typeface="Arial"/>
              <a:buChar char="•"/>
            </a:pPr>
            <a:r>
              <a:rPr lang="en-US" sz="1800" b="1">
                <a:solidFill>
                  <a:srgbClr val="E42D38"/>
                </a:solidFill>
                <a:latin typeface="Open Sans"/>
                <a:ea typeface="Open Sans"/>
                <a:cs typeface="Open Sans"/>
                <a:sym typeface="Open Sans"/>
              </a:rPr>
              <a:t>What are the future needs</a:t>
            </a:r>
            <a:r>
              <a:rPr lang="en-US" sz="1800">
                <a:solidFill>
                  <a:srgbClr val="E42D38"/>
                </a:solidFill>
                <a:latin typeface="Open Sans"/>
                <a:ea typeface="Open Sans"/>
                <a:cs typeface="Open Sans"/>
                <a:sym typeface="Open Sans"/>
              </a:rPr>
              <a:t> </a:t>
            </a:r>
            <a:r>
              <a:rPr lang="en-US" sz="1800">
                <a:solidFill>
                  <a:schemeClr val="dk1"/>
                </a:solidFill>
                <a:latin typeface="Open Sans"/>
                <a:ea typeface="Open Sans"/>
                <a:cs typeface="Open Sans"/>
                <a:sym typeface="Open Sans"/>
              </a:rPr>
              <a:t>of those affected?</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4"/>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4" name="Google Shape;304;p24"/>
          <p:cNvSpPr txBox="1"/>
          <p:nvPr/>
        </p:nvSpPr>
        <p:spPr>
          <a:xfrm>
            <a:off x="311653" y="638257"/>
            <a:ext cx="33874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a:solidFill>
                  <a:srgbClr val="E42D38"/>
                </a:solidFill>
                <a:latin typeface="Open Sans"/>
                <a:ea typeface="Open Sans"/>
                <a:cs typeface="Open Sans"/>
                <a:sym typeface="Open Sans"/>
              </a:rPr>
              <a:t>Key Principles And Tips</a:t>
            </a:r>
            <a:endParaRPr/>
          </a:p>
        </p:txBody>
      </p:sp>
      <p:sp>
        <p:nvSpPr>
          <p:cNvPr id="305" name="Google Shape;305;p24"/>
          <p:cNvSpPr txBox="1"/>
          <p:nvPr/>
        </p:nvSpPr>
        <p:spPr>
          <a:xfrm>
            <a:off x="5917074" y="409007"/>
            <a:ext cx="5783737" cy="638119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900" dirty="0">
                <a:solidFill>
                  <a:schemeClr val="dk1"/>
                </a:solidFill>
                <a:latin typeface="Open Sans"/>
                <a:ea typeface="Open Sans"/>
                <a:cs typeface="Open Sans"/>
                <a:sym typeface="Open Sans"/>
              </a:rPr>
              <a:t>Pit falls to avoid: </a:t>
            </a:r>
            <a:r>
              <a:rPr lang="en-US" sz="1900" b="1" dirty="0">
                <a:solidFill>
                  <a:srgbClr val="E42D38"/>
                </a:solidFill>
                <a:latin typeface="Open Sans"/>
                <a:ea typeface="Open Sans"/>
                <a:cs typeface="Open Sans"/>
                <a:sym typeface="Open Sans"/>
              </a:rPr>
              <a:t>Biases</a:t>
            </a:r>
            <a:endParaRPr sz="1900" b="1" dirty="0">
              <a:solidFill>
                <a:srgbClr val="E42D38"/>
              </a:solidFill>
              <a:latin typeface="Open Sans"/>
              <a:ea typeface="Open Sans"/>
              <a:cs typeface="Open Sans"/>
              <a:sym typeface="Open Sans"/>
            </a:endParaRPr>
          </a:p>
          <a:p>
            <a:pPr marL="0" marR="0" lvl="0" indent="0" algn="l" rtl="0">
              <a:lnSpc>
                <a:spcPct val="150000"/>
              </a:lnSpc>
              <a:spcBef>
                <a:spcPts val="1000"/>
              </a:spcBef>
              <a:spcAft>
                <a:spcPts val="0"/>
              </a:spcAft>
              <a:buNone/>
            </a:pPr>
            <a:r>
              <a:rPr lang="en-US" sz="1900" dirty="0">
                <a:solidFill>
                  <a:schemeClr val="dk1"/>
                </a:solidFill>
                <a:latin typeface="Open Sans"/>
                <a:ea typeface="Open Sans"/>
                <a:cs typeface="Open Sans"/>
                <a:sym typeface="Open Sans"/>
              </a:rPr>
              <a:t>Introduce yourself properly, </a:t>
            </a:r>
            <a:r>
              <a:rPr lang="en-US" sz="1900" b="1" dirty="0">
                <a:solidFill>
                  <a:srgbClr val="E42D38"/>
                </a:solidFill>
                <a:latin typeface="Open Sans"/>
                <a:ea typeface="Open Sans"/>
                <a:cs typeface="Open Sans"/>
                <a:sym typeface="Open Sans"/>
              </a:rPr>
              <a:t>don’t make promises</a:t>
            </a:r>
          </a:p>
          <a:p>
            <a:pPr marL="0" marR="0" lvl="0" indent="0" algn="l" rtl="0">
              <a:lnSpc>
                <a:spcPct val="150000"/>
              </a:lnSpc>
              <a:spcBef>
                <a:spcPts val="1000"/>
              </a:spcBef>
              <a:spcAft>
                <a:spcPts val="0"/>
              </a:spcAft>
              <a:buNone/>
            </a:pPr>
            <a:r>
              <a:rPr lang="en-US" sz="1900" dirty="0">
                <a:solidFill>
                  <a:schemeClr val="tx1"/>
                </a:solidFill>
                <a:latin typeface="Open Sans"/>
                <a:ea typeface="Open Sans"/>
                <a:cs typeface="Open Sans"/>
                <a:sym typeface="Open Sans"/>
              </a:rPr>
              <a:t>Let persons know </a:t>
            </a:r>
            <a:r>
              <a:rPr lang="en-US" sz="1900" b="1" dirty="0">
                <a:solidFill>
                  <a:srgbClr val="E42D38"/>
                </a:solidFill>
                <a:latin typeface="Open Sans"/>
                <a:ea typeface="Open Sans"/>
                <a:cs typeface="Open Sans"/>
                <a:sym typeface="Open Sans"/>
              </a:rPr>
              <a:t>why </a:t>
            </a:r>
            <a:r>
              <a:rPr lang="en-US" sz="1900" dirty="0">
                <a:solidFill>
                  <a:schemeClr val="tx1"/>
                </a:solidFill>
                <a:latin typeface="Open Sans"/>
                <a:ea typeface="Open Sans"/>
                <a:cs typeface="Open Sans"/>
                <a:sym typeface="Open Sans"/>
              </a:rPr>
              <a:t>you are collecting information and </a:t>
            </a:r>
            <a:r>
              <a:rPr lang="en-US" sz="1900" b="1" dirty="0">
                <a:solidFill>
                  <a:srgbClr val="E42D38"/>
                </a:solidFill>
                <a:latin typeface="Open Sans"/>
                <a:ea typeface="Open Sans"/>
                <a:cs typeface="Open Sans"/>
                <a:sym typeface="Open Sans"/>
              </a:rPr>
              <a:t>who </a:t>
            </a:r>
            <a:r>
              <a:rPr lang="en-US" sz="1900" dirty="0">
                <a:solidFill>
                  <a:schemeClr val="tx1"/>
                </a:solidFill>
                <a:latin typeface="Open Sans"/>
                <a:ea typeface="Open Sans"/>
                <a:cs typeface="Open Sans"/>
                <a:sym typeface="Open Sans"/>
              </a:rPr>
              <a:t>it will be shared with</a:t>
            </a:r>
            <a:endParaRPr sz="1900" dirty="0">
              <a:solidFill>
                <a:schemeClr val="tx1"/>
              </a:solidFill>
              <a:latin typeface="Open Sans"/>
              <a:ea typeface="Open Sans"/>
              <a:cs typeface="Open Sans"/>
              <a:sym typeface="Open Sans"/>
            </a:endParaRPr>
          </a:p>
          <a:p>
            <a:pPr marL="0" marR="0" lvl="0" indent="0" algn="l" rtl="0">
              <a:lnSpc>
                <a:spcPct val="150000"/>
              </a:lnSpc>
              <a:spcBef>
                <a:spcPts val="1000"/>
              </a:spcBef>
              <a:spcAft>
                <a:spcPts val="0"/>
              </a:spcAft>
              <a:buNone/>
            </a:pPr>
            <a:r>
              <a:rPr lang="en-US" sz="1900" dirty="0">
                <a:solidFill>
                  <a:schemeClr val="dk1"/>
                </a:solidFill>
                <a:latin typeface="Open Sans"/>
                <a:ea typeface="Open Sans"/>
                <a:cs typeface="Open Sans"/>
                <a:sym typeface="Open Sans"/>
              </a:rPr>
              <a:t>Always get </a:t>
            </a:r>
            <a:r>
              <a:rPr lang="en-US" sz="1900" b="1" dirty="0">
                <a:solidFill>
                  <a:srgbClr val="E42D38"/>
                </a:solidFill>
                <a:latin typeface="Open Sans"/>
                <a:ea typeface="Open Sans"/>
                <a:cs typeface="Open Sans"/>
                <a:sym typeface="Open Sans"/>
              </a:rPr>
              <a:t>consent</a:t>
            </a:r>
            <a:endParaRPr sz="1900" b="1" dirty="0">
              <a:solidFill>
                <a:srgbClr val="E42D38"/>
              </a:solidFill>
              <a:latin typeface="Open Sans"/>
              <a:ea typeface="Open Sans"/>
              <a:cs typeface="Open Sans"/>
              <a:sym typeface="Open Sans"/>
            </a:endParaRPr>
          </a:p>
          <a:p>
            <a:pPr marL="0" marR="0" lvl="0" indent="0" algn="l" rtl="0">
              <a:lnSpc>
                <a:spcPct val="150000"/>
              </a:lnSpc>
              <a:spcBef>
                <a:spcPts val="1000"/>
              </a:spcBef>
              <a:spcAft>
                <a:spcPts val="0"/>
              </a:spcAft>
              <a:buNone/>
            </a:pPr>
            <a:r>
              <a:rPr lang="en-US" sz="1900" dirty="0">
                <a:solidFill>
                  <a:schemeClr val="dk1"/>
                </a:solidFill>
                <a:latin typeface="Open Sans"/>
                <a:ea typeface="Open Sans"/>
                <a:cs typeface="Open Sans"/>
                <a:sym typeface="Open Sans"/>
              </a:rPr>
              <a:t>Be </a:t>
            </a:r>
            <a:r>
              <a:rPr lang="en-US" sz="1900" b="1" dirty="0">
                <a:solidFill>
                  <a:srgbClr val="E42D38"/>
                </a:solidFill>
                <a:latin typeface="Open Sans"/>
                <a:ea typeface="Open Sans"/>
                <a:cs typeface="Open Sans"/>
                <a:sym typeface="Open Sans"/>
              </a:rPr>
              <a:t>respectful</a:t>
            </a:r>
            <a:endParaRPr sz="1900" b="1" dirty="0">
              <a:solidFill>
                <a:srgbClr val="E42D38"/>
              </a:solidFill>
              <a:latin typeface="Open Sans"/>
              <a:ea typeface="Open Sans"/>
              <a:cs typeface="Open Sans"/>
              <a:sym typeface="Open Sans"/>
            </a:endParaRPr>
          </a:p>
          <a:p>
            <a:pPr marL="0" marR="0" lvl="0" indent="0" algn="l" rtl="0">
              <a:lnSpc>
                <a:spcPct val="150000"/>
              </a:lnSpc>
              <a:spcBef>
                <a:spcPts val="1000"/>
              </a:spcBef>
              <a:spcAft>
                <a:spcPts val="0"/>
              </a:spcAft>
              <a:buNone/>
            </a:pPr>
            <a:r>
              <a:rPr lang="en-US" sz="1900" dirty="0">
                <a:solidFill>
                  <a:schemeClr val="dk1"/>
                </a:solidFill>
                <a:latin typeface="Open Sans"/>
                <a:ea typeface="Open Sans"/>
                <a:cs typeface="Open Sans"/>
                <a:sym typeface="Open Sans"/>
              </a:rPr>
              <a:t>Try to </a:t>
            </a:r>
            <a:r>
              <a:rPr lang="en-US" sz="1900" b="1" dirty="0">
                <a:solidFill>
                  <a:srgbClr val="E42D38"/>
                </a:solidFill>
                <a:latin typeface="Open Sans"/>
                <a:ea typeface="Open Sans"/>
                <a:cs typeface="Open Sans"/>
                <a:sym typeface="Open Sans"/>
              </a:rPr>
              <a:t>identify the gaps</a:t>
            </a:r>
            <a:endParaRPr sz="1900" b="1" dirty="0">
              <a:solidFill>
                <a:srgbClr val="E42D38"/>
              </a:solidFill>
              <a:latin typeface="Open Sans"/>
              <a:ea typeface="Open Sans"/>
              <a:cs typeface="Open Sans"/>
              <a:sym typeface="Open Sans"/>
            </a:endParaRPr>
          </a:p>
          <a:p>
            <a:pPr marL="0" marR="0" lvl="0" indent="0" algn="l" rtl="0">
              <a:lnSpc>
                <a:spcPct val="150000"/>
              </a:lnSpc>
              <a:spcBef>
                <a:spcPts val="1000"/>
              </a:spcBef>
              <a:spcAft>
                <a:spcPts val="0"/>
              </a:spcAft>
              <a:buNone/>
            </a:pPr>
            <a:r>
              <a:rPr lang="en-US" sz="1900" dirty="0">
                <a:solidFill>
                  <a:schemeClr val="dk1"/>
                </a:solidFill>
                <a:latin typeface="Open Sans"/>
                <a:ea typeface="Open Sans"/>
                <a:cs typeface="Open Sans"/>
                <a:sym typeface="Open Sans"/>
              </a:rPr>
              <a:t>Information collected must be </a:t>
            </a:r>
            <a:r>
              <a:rPr lang="en-US" sz="1900" b="1" dirty="0">
                <a:solidFill>
                  <a:srgbClr val="E42D38"/>
                </a:solidFill>
                <a:latin typeface="Open Sans"/>
                <a:ea typeface="Open Sans"/>
                <a:cs typeface="Open Sans"/>
                <a:sym typeface="Open Sans"/>
              </a:rPr>
              <a:t>accurate and reliable</a:t>
            </a:r>
            <a:endParaRPr dirty="0"/>
          </a:p>
          <a:p>
            <a:pPr marL="0" marR="0" lvl="0" indent="0" algn="l" rtl="0">
              <a:lnSpc>
                <a:spcPct val="150000"/>
              </a:lnSpc>
              <a:spcBef>
                <a:spcPts val="1000"/>
              </a:spcBef>
              <a:spcAft>
                <a:spcPts val="0"/>
              </a:spcAft>
              <a:buNone/>
            </a:pPr>
            <a:r>
              <a:rPr lang="en-US" sz="1900" dirty="0">
                <a:solidFill>
                  <a:schemeClr val="dk1"/>
                </a:solidFill>
                <a:latin typeface="Open Sans"/>
                <a:ea typeface="Open Sans"/>
                <a:cs typeface="Open Sans"/>
                <a:sym typeface="Open Sans"/>
              </a:rPr>
              <a:t>Include </a:t>
            </a:r>
            <a:r>
              <a:rPr lang="en-US" sz="1900" b="1" dirty="0">
                <a:solidFill>
                  <a:srgbClr val="E42D38"/>
                </a:solidFill>
                <a:latin typeface="Open Sans"/>
                <a:ea typeface="Open Sans"/>
                <a:cs typeface="Open Sans"/>
                <a:sym typeface="Open Sans"/>
              </a:rPr>
              <a:t>vulnerable persons</a:t>
            </a:r>
            <a:endParaRPr sz="1900" b="1" dirty="0">
              <a:solidFill>
                <a:srgbClr val="E42D38"/>
              </a:solidFill>
              <a:latin typeface="Open Sans"/>
              <a:ea typeface="Open Sans"/>
              <a:cs typeface="Open Sans"/>
              <a:sym typeface="Open Sans"/>
            </a:endParaRPr>
          </a:p>
          <a:p>
            <a:pPr marL="0" marR="0" lvl="0" indent="0" algn="l" rtl="0">
              <a:lnSpc>
                <a:spcPct val="150000"/>
              </a:lnSpc>
              <a:spcBef>
                <a:spcPts val="1000"/>
              </a:spcBef>
              <a:spcAft>
                <a:spcPts val="0"/>
              </a:spcAft>
              <a:buNone/>
            </a:pPr>
            <a:r>
              <a:rPr lang="en-US" sz="1900" dirty="0">
                <a:solidFill>
                  <a:schemeClr val="dk1"/>
                </a:solidFill>
                <a:latin typeface="Open Sans"/>
                <a:ea typeface="Open Sans"/>
                <a:cs typeface="Open Sans"/>
                <a:sym typeface="Open Sans"/>
              </a:rPr>
              <a:t>Assistance should be given </a:t>
            </a:r>
            <a:r>
              <a:rPr lang="en-US" sz="1900" b="1" dirty="0">
                <a:solidFill>
                  <a:srgbClr val="E42D38"/>
                </a:solidFill>
                <a:latin typeface="Open Sans"/>
                <a:ea typeface="Open Sans"/>
                <a:cs typeface="Open Sans"/>
                <a:sym typeface="Open Sans"/>
              </a:rPr>
              <a:t>based on needs</a:t>
            </a:r>
            <a:endParaRPr sz="1900" b="1" dirty="0">
              <a:solidFill>
                <a:srgbClr val="E42D38"/>
              </a:solidFill>
              <a:latin typeface="Open Sans"/>
              <a:ea typeface="Open Sans"/>
              <a:cs typeface="Open Sans"/>
              <a:sym typeface="Open Sans"/>
            </a:endParaRPr>
          </a:p>
        </p:txBody>
      </p:sp>
      <p:pic>
        <p:nvPicPr>
          <p:cNvPr id="306" name="Google Shape;306;p24"/>
          <p:cNvPicPr preferRelativeResize="0"/>
          <p:nvPr/>
        </p:nvPicPr>
        <p:blipFill rotWithShape="1">
          <a:blip r:embed="rId3">
            <a:alphaModFix/>
          </a:blip>
          <a:srcRect/>
          <a:stretch/>
        </p:blipFill>
        <p:spPr>
          <a:xfrm>
            <a:off x="4927598" y="510345"/>
            <a:ext cx="609265" cy="255824"/>
          </a:xfrm>
          <a:prstGeom prst="rect">
            <a:avLst/>
          </a:prstGeom>
          <a:noFill/>
          <a:ln>
            <a:noFill/>
          </a:ln>
        </p:spPr>
      </p:pic>
      <p:pic>
        <p:nvPicPr>
          <p:cNvPr id="307" name="Google Shape;307;p24"/>
          <p:cNvPicPr preferRelativeResize="0"/>
          <p:nvPr/>
        </p:nvPicPr>
        <p:blipFill rotWithShape="1">
          <a:blip r:embed="rId3">
            <a:alphaModFix/>
          </a:blip>
          <a:srcRect/>
          <a:stretch/>
        </p:blipFill>
        <p:spPr>
          <a:xfrm>
            <a:off x="4927597" y="1105818"/>
            <a:ext cx="609265" cy="255824"/>
          </a:xfrm>
          <a:prstGeom prst="rect">
            <a:avLst/>
          </a:prstGeom>
          <a:noFill/>
          <a:ln>
            <a:noFill/>
          </a:ln>
        </p:spPr>
      </p:pic>
      <p:pic>
        <p:nvPicPr>
          <p:cNvPr id="308" name="Google Shape;308;p24"/>
          <p:cNvPicPr preferRelativeResize="0"/>
          <p:nvPr/>
        </p:nvPicPr>
        <p:blipFill rotWithShape="1">
          <a:blip r:embed="rId3">
            <a:alphaModFix/>
          </a:blip>
          <a:srcRect/>
          <a:stretch/>
        </p:blipFill>
        <p:spPr>
          <a:xfrm>
            <a:off x="4927596" y="2084482"/>
            <a:ext cx="609265" cy="255824"/>
          </a:xfrm>
          <a:prstGeom prst="rect">
            <a:avLst/>
          </a:prstGeom>
          <a:noFill/>
          <a:ln>
            <a:noFill/>
          </a:ln>
        </p:spPr>
      </p:pic>
      <p:pic>
        <p:nvPicPr>
          <p:cNvPr id="309" name="Google Shape;309;p24"/>
          <p:cNvPicPr preferRelativeResize="0"/>
          <p:nvPr/>
        </p:nvPicPr>
        <p:blipFill rotWithShape="1">
          <a:blip r:embed="rId3">
            <a:alphaModFix/>
          </a:blip>
          <a:srcRect/>
          <a:stretch/>
        </p:blipFill>
        <p:spPr>
          <a:xfrm>
            <a:off x="4965659" y="3105357"/>
            <a:ext cx="609265" cy="255824"/>
          </a:xfrm>
          <a:prstGeom prst="rect">
            <a:avLst/>
          </a:prstGeom>
          <a:noFill/>
          <a:ln>
            <a:noFill/>
          </a:ln>
        </p:spPr>
      </p:pic>
      <p:pic>
        <p:nvPicPr>
          <p:cNvPr id="310" name="Google Shape;310;p24"/>
          <p:cNvPicPr preferRelativeResize="0"/>
          <p:nvPr/>
        </p:nvPicPr>
        <p:blipFill rotWithShape="1">
          <a:blip r:embed="rId3">
            <a:alphaModFix/>
          </a:blip>
          <a:srcRect/>
          <a:stretch/>
        </p:blipFill>
        <p:spPr>
          <a:xfrm>
            <a:off x="4965658" y="3671076"/>
            <a:ext cx="609265" cy="255824"/>
          </a:xfrm>
          <a:prstGeom prst="rect">
            <a:avLst/>
          </a:prstGeom>
          <a:noFill/>
          <a:ln>
            <a:noFill/>
          </a:ln>
        </p:spPr>
      </p:pic>
      <p:pic>
        <p:nvPicPr>
          <p:cNvPr id="311" name="Google Shape;311;p24"/>
          <p:cNvPicPr preferRelativeResize="0"/>
          <p:nvPr/>
        </p:nvPicPr>
        <p:blipFill rotWithShape="1">
          <a:blip r:embed="rId3">
            <a:alphaModFix/>
          </a:blip>
          <a:srcRect/>
          <a:stretch/>
        </p:blipFill>
        <p:spPr>
          <a:xfrm>
            <a:off x="4965658" y="4236795"/>
            <a:ext cx="609265" cy="255824"/>
          </a:xfrm>
          <a:prstGeom prst="rect">
            <a:avLst/>
          </a:prstGeom>
          <a:noFill/>
          <a:ln>
            <a:noFill/>
          </a:ln>
        </p:spPr>
      </p:pic>
      <p:pic>
        <p:nvPicPr>
          <p:cNvPr id="312" name="Google Shape;312;p24"/>
          <p:cNvPicPr preferRelativeResize="0"/>
          <p:nvPr/>
        </p:nvPicPr>
        <p:blipFill rotWithShape="1">
          <a:blip r:embed="rId3">
            <a:alphaModFix/>
          </a:blip>
          <a:srcRect/>
          <a:stretch/>
        </p:blipFill>
        <p:spPr>
          <a:xfrm>
            <a:off x="4965658" y="4802514"/>
            <a:ext cx="609265" cy="255824"/>
          </a:xfrm>
          <a:prstGeom prst="rect">
            <a:avLst/>
          </a:prstGeom>
          <a:noFill/>
          <a:ln>
            <a:noFill/>
          </a:ln>
        </p:spPr>
      </p:pic>
      <p:pic>
        <p:nvPicPr>
          <p:cNvPr id="313" name="Google Shape;313;p24"/>
          <p:cNvPicPr preferRelativeResize="0"/>
          <p:nvPr/>
        </p:nvPicPr>
        <p:blipFill rotWithShape="1">
          <a:blip r:embed="rId3">
            <a:alphaModFix/>
          </a:blip>
          <a:srcRect/>
          <a:stretch/>
        </p:blipFill>
        <p:spPr>
          <a:xfrm>
            <a:off x="4966720" y="5715569"/>
            <a:ext cx="609265" cy="255824"/>
          </a:xfrm>
          <a:prstGeom prst="rect">
            <a:avLst/>
          </a:prstGeom>
          <a:noFill/>
          <a:ln>
            <a:noFill/>
          </a:ln>
        </p:spPr>
      </p:pic>
      <p:pic>
        <p:nvPicPr>
          <p:cNvPr id="2" name="Google Shape;312;p24">
            <a:extLst>
              <a:ext uri="{FF2B5EF4-FFF2-40B4-BE49-F238E27FC236}">
                <a16:creationId xmlns:a16="http://schemas.microsoft.com/office/drawing/2014/main" id="{C1DA3FCE-86DA-B51D-4C23-57D6F012F7F5}"/>
              </a:ext>
            </a:extLst>
          </p:cNvPr>
          <p:cNvPicPr preferRelativeResize="0"/>
          <p:nvPr/>
        </p:nvPicPr>
        <p:blipFill rotWithShape="1">
          <a:blip r:embed="rId3">
            <a:alphaModFix/>
          </a:blip>
          <a:srcRect/>
          <a:stretch/>
        </p:blipFill>
        <p:spPr>
          <a:xfrm>
            <a:off x="4993478" y="6372800"/>
            <a:ext cx="609265" cy="25582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19" name="Google Shape;319;p25"/>
          <p:cNvSpPr txBox="1"/>
          <p:nvPr/>
        </p:nvSpPr>
        <p:spPr>
          <a:xfrm>
            <a:off x="354946" y="893439"/>
            <a:ext cx="373964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a:solidFill>
                  <a:srgbClr val="E42D38"/>
                </a:solidFill>
                <a:latin typeface="Open Sans"/>
                <a:ea typeface="Open Sans"/>
                <a:cs typeface="Open Sans"/>
                <a:sym typeface="Open Sans"/>
              </a:rPr>
              <a:t>Ongoing Community Monitoring And Surveillance: </a:t>
            </a:r>
            <a:r>
              <a:rPr lang="en-US" sz="3600" b="1">
                <a:solidFill>
                  <a:schemeClr val="lt1"/>
                </a:solidFill>
                <a:latin typeface="Open Sans"/>
                <a:ea typeface="Open Sans"/>
                <a:cs typeface="Open Sans"/>
                <a:sym typeface="Open Sans"/>
              </a:rPr>
              <a:t>Recovery Process</a:t>
            </a:r>
            <a:endParaRPr/>
          </a:p>
        </p:txBody>
      </p:sp>
      <p:sp>
        <p:nvSpPr>
          <p:cNvPr id="320" name="Google Shape;320;p25"/>
          <p:cNvSpPr txBox="1"/>
          <p:nvPr/>
        </p:nvSpPr>
        <p:spPr>
          <a:xfrm>
            <a:off x="4496454" y="979411"/>
            <a:ext cx="7340600" cy="46000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E42D38"/>
                </a:solidFill>
                <a:latin typeface="Open Sans"/>
                <a:ea typeface="Open Sans"/>
                <a:cs typeface="Open Sans"/>
                <a:sym typeface="Open Sans"/>
              </a:rPr>
              <a:t>The restoration, and improvement where appropriate,</a:t>
            </a:r>
            <a:r>
              <a:rPr lang="en-US" sz="2200" b="1">
                <a:solidFill>
                  <a:srgbClr val="C55A11"/>
                </a:solidFill>
                <a:latin typeface="Open Sans"/>
                <a:ea typeface="Open Sans"/>
                <a:cs typeface="Open Sans"/>
                <a:sym typeface="Open Sans"/>
              </a:rPr>
              <a:t> </a:t>
            </a:r>
            <a:r>
              <a:rPr lang="en-US" sz="2200">
                <a:solidFill>
                  <a:schemeClr val="dk1"/>
                </a:solidFill>
                <a:latin typeface="Open Sans"/>
                <a:ea typeface="Open Sans"/>
                <a:cs typeface="Open Sans"/>
                <a:sym typeface="Open Sans"/>
              </a:rPr>
              <a:t>of facilities, livelihoods and living conditions of disaster-affected communities, including efforts to reduce disaster risk factors. (ISDR)</a:t>
            </a:r>
            <a:endParaRPr/>
          </a:p>
          <a:p>
            <a:pPr marL="0" marR="0" lvl="0" indent="0" algn="l" rtl="0">
              <a:spcBef>
                <a:spcPts val="0"/>
              </a:spcBef>
              <a:spcAft>
                <a:spcPts val="0"/>
              </a:spcAft>
              <a:buNone/>
            </a:pPr>
            <a:endParaRPr sz="2200">
              <a:solidFill>
                <a:schemeClr val="dk1"/>
              </a:solidFill>
              <a:latin typeface="Open Sans"/>
              <a:ea typeface="Open Sans"/>
              <a:cs typeface="Open Sans"/>
              <a:sym typeface="Open Sans"/>
            </a:endParaRPr>
          </a:p>
          <a:p>
            <a:pPr marL="0" marR="0" lvl="0" indent="0" algn="l" rtl="0">
              <a:spcBef>
                <a:spcPts val="0"/>
              </a:spcBef>
              <a:spcAft>
                <a:spcPts val="0"/>
              </a:spcAft>
              <a:buNone/>
            </a:pPr>
            <a:endParaRPr sz="2200">
              <a:solidFill>
                <a:schemeClr val="dk1"/>
              </a:solidFill>
              <a:latin typeface="Open Sans"/>
              <a:ea typeface="Open Sans"/>
              <a:cs typeface="Open Sans"/>
              <a:sym typeface="Open Sans"/>
            </a:endParaRPr>
          </a:p>
          <a:p>
            <a:pPr marL="0" marR="0" lvl="0" indent="0" algn="l" rtl="0">
              <a:lnSpc>
                <a:spcPct val="150000"/>
              </a:lnSpc>
              <a:spcBef>
                <a:spcPts val="0"/>
              </a:spcBef>
              <a:spcAft>
                <a:spcPts val="0"/>
              </a:spcAft>
              <a:buNone/>
            </a:pPr>
            <a:r>
              <a:rPr lang="en-US" sz="2200" b="1">
                <a:solidFill>
                  <a:srgbClr val="E42D38"/>
                </a:solidFill>
                <a:latin typeface="Open Sans"/>
                <a:ea typeface="Open Sans"/>
                <a:cs typeface="Open Sans"/>
                <a:sym typeface="Open Sans"/>
              </a:rPr>
              <a:t>Why Assess Here?</a:t>
            </a:r>
            <a:endParaRPr/>
          </a:p>
          <a:p>
            <a:pPr marL="285750" marR="0" lvl="0" indent="-285750" algn="l" rtl="0">
              <a:lnSpc>
                <a:spcPct val="150000"/>
              </a:lnSpc>
              <a:spcBef>
                <a:spcPts val="0"/>
              </a:spcBef>
              <a:spcAft>
                <a:spcPts val="0"/>
              </a:spcAft>
              <a:buClr>
                <a:srgbClr val="E42D38"/>
              </a:buClr>
              <a:buSzPts val="2200"/>
              <a:buFont typeface="Arial"/>
              <a:buChar char="•"/>
            </a:pPr>
            <a:r>
              <a:rPr lang="en-US" sz="2200">
                <a:solidFill>
                  <a:schemeClr val="dk1"/>
                </a:solidFill>
                <a:latin typeface="Open Sans"/>
                <a:ea typeface="Open Sans"/>
                <a:cs typeface="Open Sans"/>
                <a:sym typeface="Open Sans"/>
              </a:rPr>
              <a:t>To see how people are coping</a:t>
            </a:r>
            <a:endParaRPr/>
          </a:p>
          <a:p>
            <a:pPr marL="285750" marR="0" lvl="0" indent="-285750" algn="l" rtl="0">
              <a:lnSpc>
                <a:spcPct val="150000"/>
              </a:lnSpc>
              <a:spcBef>
                <a:spcPts val="0"/>
              </a:spcBef>
              <a:spcAft>
                <a:spcPts val="0"/>
              </a:spcAft>
              <a:buClr>
                <a:srgbClr val="E42D38"/>
              </a:buClr>
              <a:buSzPts val="2200"/>
              <a:buFont typeface="Arial"/>
              <a:buChar char="•"/>
            </a:pPr>
            <a:r>
              <a:rPr lang="en-US" sz="2200">
                <a:solidFill>
                  <a:schemeClr val="dk1"/>
                </a:solidFill>
                <a:latin typeface="Open Sans"/>
                <a:ea typeface="Open Sans"/>
                <a:cs typeface="Open Sans"/>
                <a:sym typeface="Open Sans"/>
              </a:rPr>
              <a:t>How quickly is life is returning to normal?</a:t>
            </a:r>
            <a:endParaRPr/>
          </a:p>
          <a:p>
            <a:pPr marL="285750" marR="0" lvl="0" indent="-285750" algn="l" rtl="0">
              <a:lnSpc>
                <a:spcPct val="150000"/>
              </a:lnSpc>
              <a:spcBef>
                <a:spcPts val="0"/>
              </a:spcBef>
              <a:spcAft>
                <a:spcPts val="0"/>
              </a:spcAft>
              <a:buClr>
                <a:srgbClr val="E42D38"/>
              </a:buClr>
              <a:buSzPts val="2200"/>
              <a:buFont typeface="Arial"/>
              <a:buChar char="•"/>
            </a:pPr>
            <a:r>
              <a:rPr lang="en-US" sz="2200">
                <a:solidFill>
                  <a:schemeClr val="dk1"/>
                </a:solidFill>
                <a:latin typeface="Open Sans"/>
                <a:ea typeface="Open Sans"/>
                <a:cs typeface="Open Sans"/>
                <a:sym typeface="Open Sans"/>
              </a:rPr>
              <a:t>Rebuilding resilience</a:t>
            </a:r>
            <a:endParaRPr/>
          </a:p>
          <a:p>
            <a:pPr marL="285750" marR="0" lvl="0" indent="-285750" algn="l" rtl="0">
              <a:lnSpc>
                <a:spcPct val="150000"/>
              </a:lnSpc>
              <a:spcBef>
                <a:spcPts val="0"/>
              </a:spcBef>
              <a:spcAft>
                <a:spcPts val="0"/>
              </a:spcAft>
              <a:buClr>
                <a:srgbClr val="E42D38"/>
              </a:buClr>
              <a:buSzPts val="2200"/>
              <a:buFont typeface="Arial"/>
              <a:buChar char="•"/>
            </a:pPr>
            <a:r>
              <a:rPr lang="en-US" sz="2200">
                <a:solidFill>
                  <a:schemeClr val="dk1"/>
                </a:solidFill>
                <a:latin typeface="Open Sans"/>
                <a:ea typeface="Open Sans"/>
                <a:cs typeface="Open Sans"/>
                <a:sym typeface="Open Sans"/>
              </a:rPr>
              <a:t>Monitoring of ongoing programmes and needs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4751" y="-5347"/>
            <a:ext cx="12182744" cy="96664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0" name="Google Shape;130;p4"/>
          <p:cNvSpPr txBox="1"/>
          <p:nvPr/>
        </p:nvSpPr>
        <p:spPr>
          <a:xfrm>
            <a:off x="7896" y="475226"/>
            <a:ext cx="12168206" cy="64946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3600" b="1" i="0" u="none" strike="noStrike" cap="none">
                <a:solidFill>
                  <a:srgbClr val="E42D38"/>
                </a:solidFill>
                <a:latin typeface="Open Sans"/>
                <a:ea typeface="Open Sans"/>
                <a:cs typeface="Open Sans"/>
                <a:sym typeface="Open Sans"/>
              </a:rPr>
              <a:t>CDRT And Assessments</a:t>
            </a:r>
            <a:endParaRPr/>
          </a:p>
          <a:p>
            <a:pPr marL="0" marR="0" lvl="0" indent="0" algn="ctr" rtl="0">
              <a:lnSpc>
                <a:spcPct val="90000"/>
              </a:lnSpc>
              <a:spcBef>
                <a:spcPts val="0"/>
              </a:spcBef>
              <a:spcAft>
                <a:spcPts val="0"/>
              </a:spcAft>
              <a:buClr>
                <a:schemeClr val="lt1"/>
              </a:buClr>
              <a:buSzPts val="4400"/>
              <a:buFont typeface="Calibri"/>
              <a:buNone/>
            </a:pPr>
            <a:endParaRPr sz="1800" b="1" i="0" u="none" strike="noStrike" cap="none">
              <a:solidFill>
                <a:schemeClr val="lt1"/>
              </a:solidFill>
              <a:latin typeface="Open Sans"/>
              <a:ea typeface="Open Sans"/>
              <a:cs typeface="Open Sans"/>
              <a:sym typeface="Open Sans"/>
            </a:endParaRPr>
          </a:p>
          <a:p>
            <a:pPr marL="0" marR="0" lvl="0" indent="0" algn="ctr" rtl="0">
              <a:lnSpc>
                <a:spcPct val="90000"/>
              </a:lnSpc>
              <a:spcBef>
                <a:spcPts val="0"/>
              </a:spcBef>
              <a:spcAft>
                <a:spcPts val="0"/>
              </a:spcAft>
              <a:buClr>
                <a:schemeClr val="lt1"/>
              </a:buClr>
              <a:buSzPts val="4400"/>
              <a:buFont typeface="Calibri"/>
              <a:buNone/>
            </a:pPr>
            <a:endParaRPr sz="2000" b="0" i="0" u="none" strike="noStrike" cap="none">
              <a:solidFill>
                <a:schemeClr val="lt1"/>
              </a:solidFill>
              <a:latin typeface="Open Sans"/>
              <a:ea typeface="Open Sans"/>
              <a:cs typeface="Open Sans"/>
              <a:sym typeface="Open Sans"/>
            </a:endParaRPr>
          </a:p>
          <a:p>
            <a:pPr marL="0" marR="0" lvl="0" indent="0" algn="ctr" rtl="0">
              <a:lnSpc>
                <a:spcPct val="90000"/>
              </a:lnSpc>
              <a:spcBef>
                <a:spcPts val="0"/>
              </a:spcBef>
              <a:spcAft>
                <a:spcPts val="0"/>
              </a:spcAft>
              <a:buClr>
                <a:schemeClr val="lt1"/>
              </a:buClr>
              <a:buSzPts val="4400"/>
              <a:buFont typeface="Arial"/>
              <a:buNone/>
            </a:pPr>
            <a:endParaRPr sz="1800" b="1" i="0" u="none" strike="noStrike" cap="none">
              <a:solidFill>
                <a:schemeClr val="lt1"/>
              </a:solidFill>
              <a:latin typeface="Open Sans"/>
              <a:ea typeface="Open Sans"/>
              <a:cs typeface="Open Sans"/>
              <a:sym typeface="Open Sans"/>
            </a:endParaRPr>
          </a:p>
        </p:txBody>
      </p:sp>
      <p:pic>
        <p:nvPicPr>
          <p:cNvPr id="131" name="Google Shape;131;p4" title="CDRT Knowledge Series Episode 3"/>
          <p:cNvPicPr preferRelativeResize="0"/>
          <p:nvPr/>
        </p:nvPicPr>
        <p:blipFill rotWithShape="1">
          <a:blip r:embed="rId3">
            <a:alphaModFix/>
          </a:blip>
          <a:srcRect/>
          <a:stretch/>
        </p:blipFill>
        <p:spPr>
          <a:xfrm>
            <a:off x="12394" y="956187"/>
            <a:ext cx="12168801" cy="590427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27" name="Google Shape;327;p26"/>
          <p:cNvSpPr txBox="1"/>
          <p:nvPr/>
        </p:nvSpPr>
        <p:spPr>
          <a:xfrm>
            <a:off x="589777" y="638257"/>
            <a:ext cx="313089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a:solidFill>
                  <a:srgbClr val="E42D38"/>
                </a:solidFill>
                <a:latin typeface="Open Sans"/>
                <a:ea typeface="Open Sans"/>
                <a:cs typeface="Open Sans"/>
                <a:sym typeface="Open Sans"/>
              </a:rPr>
              <a:t>Working With Other Partners</a:t>
            </a:r>
            <a:endParaRPr/>
          </a:p>
          <a:p>
            <a:pPr marL="0" marR="0" lvl="0" indent="0" algn="l" rtl="0">
              <a:lnSpc>
                <a:spcPct val="90000"/>
              </a:lnSpc>
              <a:spcBef>
                <a:spcPts val="0"/>
              </a:spcBef>
              <a:spcAft>
                <a:spcPts val="0"/>
              </a:spcAft>
              <a:buClr>
                <a:schemeClr val="lt1"/>
              </a:buClr>
              <a:buSzPts val="4400"/>
              <a:buFont typeface="Arial"/>
              <a:buNone/>
            </a:pPr>
            <a:endParaRPr sz="2000" b="1">
              <a:solidFill>
                <a:schemeClr val="lt1"/>
              </a:solidFill>
              <a:latin typeface="Open Sans"/>
              <a:ea typeface="Open Sans"/>
              <a:cs typeface="Open Sans"/>
              <a:sym typeface="Open Sans"/>
            </a:endParaRPr>
          </a:p>
          <a:p>
            <a:pPr marL="0" marR="0" lvl="0" indent="0" algn="l" rtl="0">
              <a:lnSpc>
                <a:spcPct val="90000"/>
              </a:lnSpc>
              <a:spcBef>
                <a:spcPts val="0"/>
              </a:spcBef>
              <a:spcAft>
                <a:spcPts val="0"/>
              </a:spcAft>
              <a:buClr>
                <a:schemeClr val="lt1"/>
              </a:buClr>
              <a:buSzPts val="4400"/>
              <a:buFont typeface="Arial"/>
              <a:buNone/>
            </a:pPr>
            <a:r>
              <a:rPr lang="en-US" sz="2200">
                <a:solidFill>
                  <a:schemeClr val="lt1"/>
                </a:solidFill>
                <a:latin typeface="Open Sans"/>
                <a:ea typeface="Open Sans"/>
                <a:cs typeface="Open Sans"/>
                <a:sym typeface="Open Sans"/>
              </a:rPr>
              <a:t>Is a must and very crucial during Emergencies.</a:t>
            </a:r>
            <a:endParaRPr/>
          </a:p>
        </p:txBody>
      </p:sp>
      <p:grpSp>
        <p:nvGrpSpPr>
          <p:cNvPr id="328" name="Google Shape;328;p26"/>
          <p:cNvGrpSpPr/>
          <p:nvPr/>
        </p:nvGrpSpPr>
        <p:grpSpPr>
          <a:xfrm>
            <a:off x="5193618" y="2031830"/>
            <a:ext cx="4130597" cy="677333"/>
            <a:chOff x="5503563" y="2527286"/>
            <a:chExt cx="4130597" cy="677333"/>
          </a:xfrm>
        </p:grpSpPr>
        <p:sp>
          <p:nvSpPr>
            <p:cNvPr id="329" name="Google Shape;329;p26"/>
            <p:cNvSpPr txBox="1"/>
            <p:nvPr/>
          </p:nvSpPr>
          <p:spPr>
            <a:xfrm>
              <a:off x="6959599" y="2681287"/>
              <a:ext cx="26745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000000"/>
                  </a:solidFill>
                  <a:latin typeface="Open Sans"/>
                  <a:ea typeface="Open Sans"/>
                  <a:cs typeface="Open Sans"/>
                  <a:sym typeface="Open Sans"/>
                </a:rPr>
                <a:t>Respect Differences</a:t>
              </a:r>
              <a:endParaRPr/>
            </a:p>
          </p:txBody>
        </p:sp>
        <p:pic>
          <p:nvPicPr>
            <p:cNvPr id="330" name="Google Shape;330;p26"/>
            <p:cNvPicPr preferRelativeResize="0"/>
            <p:nvPr/>
          </p:nvPicPr>
          <p:blipFill rotWithShape="1">
            <a:blip r:embed="rId3">
              <a:alphaModFix/>
            </a:blip>
            <a:srcRect/>
            <a:stretch/>
          </p:blipFill>
          <p:spPr>
            <a:xfrm>
              <a:off x="5503563" y="2527286"/>
              <a:ext cx="982133" cy="677333"/>
            </a:xfrm>
            <a:prstGeom prst="rect">
              <a:avLst/>
            </a:prstGeom>
            <a:noFill/>
            <a:ln>
              <a:noFill/>
            </a:ln>
          </p:spPr>
        </p:pic>
      </p:grpSp>
      <p:grpSp>
        <p:nvGrpSpPr>
          <p:cNvPr id="331" name="Google Shape;331;p26"/>
          <p:cNvGrpSpPr/>
          <p:nvPr/>
        </p:nvGrpSpPr>
        <p:grpSpPr>
          <a:xfrm>
            <a:off x="5193618" y="638257"/>
            <a:ext cx="5053298" cy="970844"/>
            <a:chOff x="5582584" y="747590"/>
            <a:chExt cx="5053298" cy="970844"/>
          </a:xfrm>
        </p:grpSpPr>
        <p:sp>
          <p:nvSpPr>
            <p:cNvPr id="332" name="Google Shape;332;p26"/>
            <p:cNvSpPr txBox="1"/>
            <p:nvPr/>
          </p:nvSpPr>
          <p:spPr>
            <a:xfrm>
              <a:off x="6959600" y="909847"/>
              <a:ext cx="367628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000000"/>
                  </a:solidFill>
                  <a:latin typeface="Open Sans"/>
                  <a:ea typeface="Open Sans"/>
                  <a:cs typeface="Open Sans"/>
                  <a:sym typeface="Open Sans"/>
                </a:rPr>
                <a:t>Discuss Partners’ Roles &amp; </a:t>
              </a:r>
              <a:endParaRPr/>
            </a:p>
            <a:p>
              <a:pPr marL="0" marR="0" lvl="0" indent="0" algn="l" rtl="0">
                <a:spcBef>
                  <a:spcPts val="0"/>
                </a:spcBef>
                <a:spcAft>
                  <a:spcPts val="0"/>
                </a:spcAft>
                <a:buNone/>
              </a:pPr>
              <a:r>
                <a:rPr lang="en-US" sz="1800" b="1" i="0" u="none" strike="noStrike" cap="none">
                  <a:solidFill>
                    <a:srgbClr val="000000"/>
                  </a:solidFill>
                  <a:latin typeface="Open Sans"/>
                  <a:ea typeface="Open Sans"/>
                  <a:cs typeface="Open Sans"/>
                  <a:sym typeface="Open Sans"/>
                </a:rPr>
                <a:t>The Reporting Hierarchy</a:t>
              </a:r>
              <a:endParaRPr/>
            </a:p>
          </p:txBody>
        </p:sp>
        <p:pic>
          <p:nvPicPr>
            <p:cNvPr id="333" name="Google Shape;333;p26"/>
            <p:cNvPicPr preferRelativeResize="0"/>
            <p:nvPr/>
          </p:nvPicPr>
          <p:blipFill rotWithShape="1">
            <a:blip r:embed="rId4">
              <a:alphaModFix/>
            </a:blip>
            <a:srcRect/>
            <a:stretch/>
          </p:blipFill>
          <p:spPr>
            <a:xfrm>
              <a:off x="5582584" y="747590"/>
              <a:ext cx="824089" cy="970844"/>
            </a:xfrm>
            <a:prstGeom prst="rect">
              <a:avLst/>
            </a:prstGeom>
            <a:noFill/>
            <a:ln>
              <a:noFill/>
            </a:ln>
          </p:spPr>
        </p:pic>
      </p:grpSp>
      <p:grpSp>
        <p:nvGrpSpPr>
          <p:cNvPr id="334" name="Google Shape;334;p26"/>
          <p:cNvGrpSpPr/>
          <p:nvPr/>
        </p:nvGrpSpPr>
        <p:grpSpPr>
          <a:xfrm>
            <a:off x="5193618" y="3167178"/>
            <a:ext cx="5002727" cy="1040432"/>
            <a:chOff x="5633155" y="4058626"/>
            <a:chExt cx="5002727" cy="1040432"/>
          </a:xfrm>
        </p:grpSpPr>
        <p:sp>
          <p:nvSpPr>
            <p:cNvPr id="335" name="Google Shape;335;p26"/>
            <p:cNvSpPr txBox="1"/>
            <p:nvPr/>
          </p:nvSpPr>
          <p:spPr>
            <a:xfrm>
              <a:off x="6959600" y="4175728"/>
              <a:ext cx="367628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000000"/>
                  </a:solidFill>
                  <a:latin typeface="Open Sans"/>
                  <a:ea typeface="Open Sans"/>
                  <a:cs typeface="Open Sans"/>
                  <a:sym typeface="Open Sans"/>
                </a:rPr>
                <a:t>Maintain Open Communication </a:t>
              </a:r>
              <a:endParaRPr/>
            </a:p>
            <a:p>
              <a:pPr marL="0" marR="0" lvl="0" indent="0" algn="l" rtl="0">
                <a:spcBef>
                  <a:spcPts val="0"/>
                </a:spcBef>
                <a:spcAft>
                  <a:spcPts val="0"/>
                </a:spcAft>
                <a:buNone/>
              </a:pPr>
              <a:r>
                <a:rPr lang="en-US" sz="1800" b="1" i="0" u="none" strike="noStrike" cap="none">
                  <a:solidFill>
                    <a:srgbClr val="000000"/>
                  </a:solidFill>
                  <a:latin typeface="Open Sans"/>
                  <a:ea typeface="Open Sans"/>
                  <a:cs typeface="Open Sans"/>
                  <a:sym typeface="Open Sans"/>
                </a:rPr>
                <a:t>And Transparency</a:t>
              </a:r>
              <a:endParaRPr/>
            </a:p>
          </p:txBody>
        </p:sp>
        <p:pic>
          <p:nvPicPr>
            <p:cNvPr id="336" name="Google Shape;336;p26"/>
            <p:cNvPicPr preferRelativeResize="0"/>
            <p:nvPr/>
          </p:nvPicPr>
          <p:blipFill rotWithShape="1">
            <a:blip r:embed="rId5">
              <a:alphaModFix/>
            </a:blip>
            <a:srcRect/>
            <a:stretch/>
          </p:blipFill>
          <p:spPr>
            <a:xfrm>
              <a:off x="5633155" y="4058626"/>
              <a:ext cx="925689" cy="880533"/>
            </a:xfrm>
            <a:prstGeom prst="rect">
              <a:avLst/>
            </a:prstGeom>
            <a:noFill/>
            <a:ln>
              <a:noFill/>
            </a:ln>
          </p:spPr>
        </p:pic>
      </p:grpSp>
      <p:sp>
        <p:nvSpPr>
          <p:cNvPr id="337" name="Google Shape;337;p26"/>
          <p:cNvSpPr txBox="1"/>
          <p:nvPr/>
        </p:nvSpPr>
        <p:spPr>
          <a:xfrm>
            <a:off x="4514703" y="4857157"/>
            <a:ext cx="7333747"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rgbClr val="E42D38"/>
                </a:solidFill>
                <a:latin typeface="Open Sans"/>
                <a:ea typeface="Open Sans"/>
                <a:cs typeface="Open Sans"/>
                <a:sym typeface="Open Sans"/>
              </a:rPr>
              <a:t>Remember: </a:t>
            </a:r>
            <a:r>
              <a:rPr lang="en-US" sz="1800">
                <a:solidFill>
                  <a:schemeClr val="dk1"/>
                </a:solidFill>
                <a:latin typeface="Open Sans"/>
                <a:ea typeface="Open Sans"/>
                <a:cs typeface="Open Sans"/>
                <a:sym typeface="Open Sans"/>
              </a:rPr>
              <a:t>You are working with others united by common motivation and vision with the purpose of planning executing cooperative activities according to clearly defined and accepted objectives.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8">
          <a:extLst>
            <a:ext uri="{FF2B5EF4-FFF2-40B4-BE49-F238E27FC236}">
              <a16:creationId xmlns:a16="http://schemas.microsoft.com/office/drawing/2014/main" id="{E059E854-917E-323A-2A10-AF25A1590404}"/>
            </a:ext>
          </a:extLst>
        </p:cNvPr>
        <p:cNvGrpSpPr/>
        <p:nvPr/>
      </p:nvGrpSpPr>
      <p:grpSpPr>
        <a:xfrm>
          <a:off x="0" y="0"/>
          <a:ext cx="0" cy="0"/>
          <a:chOff x="0" y="0"/>
          <a:chExt cx="0" cy="0"/>
        </a:xfrm>
      </p:grpSpPr>
      <p:sp>
        <p:nvSpPr>
          <p:cNvPr id="269" name="Google Shape;269;p20">
            <a:extLst>
              <a:ext uri="{FF2B5EF4-FFF2-40B4-BE49-F238E27FC236}">
                <a16:creationId xmlns:a16="http://schemas.microsoft.com/office/drawing/2014/main" id="{770427B4-3321-FEAA-A0AC-E29DC3341653}"/>
              </a:ext>
            </a:extLst>
          </p:cNvPr>
          <p:cNvSpPr/>
          <p:nvPr/>
        </p:nvSpPr>
        <p:spPr>
          <a:xfrm>
            <a:off x="-16474" y="-5347"/>
            <a:ext cx="4211052"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70" name="Google Shape;270;p20">
            <a:extLst>
              <a:ext uri="{FF2B5EF4-FFF2-40B4-BE49-F238E27FC236}">
                <a16:creationId xmlns:a16="http://schemas.microsoft.com/office/drawing/2014/main" id="{FE2AE418-0523-525C-9D5F-F59F48F31228}"/>
              </a:ext>
            </a:extLst>
          </p:cNvPr>
          <p:cNvSpPr txBox="1"/>
          <p:nvPr/>
        </p:nvSpPr>
        <p:spPr>
          <a:xfrm>
            <a:off x="264062" y="2100662"/>
            <a:ext cx="3649980" cy="353825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en-US" sz="3600" b="1" dirty="0">
                <a:solidFill>
                  <a:schemeClr val="lt1"/>
                </a:solidFill>
                <a:latin typeface="Open Sans"/>
                <a:ea typeface="Open Sans"/>
                <a:cs typeface="Open Sans"/>
                <a:sym typeface="Open Sans"/>
              </a:rPr>
              <a:t>After Class Activity</a:t>
            </a:r>
            <a:endParaRPr dirty="0"/>
          </a:p>
          <a:p>
            <a:pPr marL="0" marR="0" lvl="0" indent="0" algn="l" rtl="0">
              <a:lnSpc>
                <a:spcPct val="90000"/>
              </a:lnSpc>
              <a:spcBef>
                <a:spcPts val="0"/>
              </a:spcBef>
              <a:spcAft>
                <a:spcPts val="0"/>
              </a:spcAft>
              <a:buClr>
                <a:schemeClr val="lt1"/>
              </a:buClr>
              <a:buSzPts val="4400"/>
              <a:buFont typeface="Arial"/>
              <a:buNone/>
            </a:pPr>
            <a:endParaRPr sz="3600" b="1" dirty="0">
              <a:solidFill>
                <a:schemeClr val="lt1"/>
              </a:solidFill>
              <a:latin typeface="Open Sans"/>
              <a:ea typeface="Open Sans"/>
              <a:cs typeface="Open Sans"/>
              <a:sym typeface="Open Sans"/>
            </a:endParaRPr>
          </a:p>
          <a:p>
            <a:pPr marL="0" marR="0" lvl="0" indent="0" algn="l" rtl="0">
              <a:lnSpc>
                <a:spcPct val="90000"/>
              </a:lnSpc>
              <a:spcBef>
                <a:spcPts val="0"/>
              </a:spcBef>
              <a:spcAft>
                <a:spcPts val="0"/>
              </a:spcAft>
              <a:buClr>
                <a:schemeClr val="lt1"/>
              </a:buClr>
              <a:buSzPts val="4400"/>
              <a:buFont typeface="Arial"/>
              <a:buNone/>
            </a:pPr>
            <a:endParaRPr sz="2000" b="1" dirty="0">
              <a:solidFill>
                <a:schemeClr val="lt1"/>
              </a:solidFill>
              <a:latin typeface="Open Sans"/>
              <a:ea typeface="Open Sans"/>
              <a:cs typeface="Open Sans"/>
              <a:sym typeface="Open Sans"/>
            </a:endParaRPr>
          </a:p>
          <a:p>
            <a:pPr marL="285750" marR="0" lvl="0" indent="-158750" algn="l" rtl="0">
              <a:lnSpc>
                <a:spcPct val="90000"/>
              </a:lnSpc>
              <a:spcBef>
                <a:spcPts val="0"/>
              </a:spcBef>
              <a:spcAft>
                <a:spcPts val="0"/>
              </a:spcAft>
              <a:buClr>
                <a:schemeClr val="lt1"/>
              </a:buClr>
              <a:buSzPts val="2000"/>
              <a:buFont typeface="Arial"/>
              <a:buNone/>
            </a:pPr>
            <a:endParaRPr sz="2000" dirty="0">
              <a:solidFill>
                <a:schemeClr val="lt1"/>
              </a:solidFill>
              <a:latin typeface="Open Sans"/>
              <a:ea typeface="Open Sans"/>
              <a:cs typeface="Open Sans"/>
              <a:sym typeface="Open Sans"/>
            </a:endParaRPr>
          </a:p>
          <a:p>
            <a:pPr marL="285750" marR="0" lvl="0" indent="-171450" algn="l" rtl="0">
              <a:lnSpc>
                <a:spcPct val="90000"/>
              </a:lnSpc>
              <a:spcBef>
                <a:spcPts val="0"/>
              </a:spcBef>
              <a:spcAft>
                <a:spcPts val="0"/>
              </a:spcAft>
              <a:buClr>
                <a:schemeClr val="lt1"/>
              </a:buClr>
              <a:buSzPts val="1800"/>
              <a:buFont typeface="Arial"/>
              <a:buNone/>
            </a:pPr>
            <a:endParaRPr sz="1800" dirty="0">
              <a:solidFill>
                <a:schemeClr val="lt1"/>
              </a:solidFill>
              <a:latin typeface="Open Sans"/>
              <a:ea typeface="Open Sans"/>
              <a:cs typeface="Open Sans"/>
              <a:sym typeface="Open Sans"/>
            </a:endParaRPr>
          </a:p>
        </p:txBody>
      </p:sp>
      <p:sp>
        <p:nvSpPr>
          <p:cNvPr id="271" name="Google Shape;271;p20">
            <a:extLst>
              <a:ext uri="{FF2B5EF4-FFF2-40B4-BE49-F238E27FC236}">
                <a16:creationId xmlns:a16="http://schemas.microsoft.com/office/drawing/2014/main" id="{D4991540-9782-4559-6EED-006EFC7A1913}"/>
              </a:ext>
            </a:extLst>
          </p:cNvPr>
          <p:cNvSpPr txBox="1"/>
          <p:nvPr/>
        </p:nvSpPr>
        <p:spPr>
          <a:xfrm>
            <a:off x="4550142" y="393954"/>
            <a:ext cx="7302768" cy="60016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a:solidFill>
                  <a:schemeClr val="dk1"/>
                </a:solidFill>
                <a:latin typeface="Open Sans"/>
                <a:ea typeface="Open Sans"/>
                <a:cs typeface="Open Sans"/>
                <a:sym typeface="Open Sans"/>
              </a:rPr>
              <a:t>Do some research into the disaster management framework of your branch and identify its partner agencies and reporting hierarchy. </a:t>
            </a:r>
          </a:p>
          <a:p>
            <a:pPr marL="0" marR="0" lvl="0" indent="0" algn="just" rtl="0">
              <a:spcBef>
                <a:spcPts val="0"/>
              </a:spcBef>
              <a:spcAft>
                <a:spcPts val="0"/>
              </a:spcAft>
              <a:buNone/>
            </a:pPr>
            <a:endParaRPr lang="en-US" sz="2400" dirty="0">
              <a:solidFill>
                <a:schemeClr val="dk1"/>
              </a:solidFill>
              <a:latin typeface="Open Sans"/>
              <a:ea typeface="Open Sans"/>
              <a:cs typeface="Open Sans"/>
              <a:sym typeface="Open Sans"/>
            </a:endParaRPr>
          </a:p>
          <a:p>
            <a:pPr marL="0" marR="0" lvl="0" indent="0" algn="just" rtl="0">
              <a:spcBef>
                <a:spcPts val="0"/>
              </a:spcBef>
              <a:spcAft>
                <a:spcPts val="0"/>
              </a:spcAft>
              <a:buNone/>
            </a:pPr>
            <a:r>
              <a:rPr lang="en-US" sz="2400" dirty="0">
                <a:solidFill>
                  <a:schemeClr val="dk1"/>
                </a:solidFill>
                <a:latin typeface="Open Sans"/>
                <a:ea typeface="Open Sans"/>
                <a:cs typeface="Open Sans"/>
                <a:sym typeface="Open Sans"/>
              </a:rPr>
              <a:t>Based on your research, you will:</a:t>
            </a:r>
          </a:p>
          <a:p>
            <a:pPr marL="457200" marR="0" lvl="0" indent="-457200" algn="just" rtl="0">
              <a:spcBef>
                <a:spcPts val="0"/>
              </a:spcBef>
              <a:spcAft>
                <a:spcPts val="0"/>
              </a:spcAft>
              <a:buAutoNum type="arabicPeriod"/>
            </a:pPr>
            <a:r>
              <a:rPr lang="en-US" sz="2400" dirty="0">
                <a:solidFill>
                  <a:schemeClr val="dk1"/>
                </a:solidFill>
                <a:latin typeface="Open Sans"/>
                <a:ea typeface="Open Sans"/>
                <a:cs typeface="Open Sans"/>
                <a:sym typeface="Open Sans"/>
              </a:rPr>
              <a:t>Create an </a:t>
            </a:r>
            <a:r>
              <a:rPr lang="en-US" sz="2400" dirty="0" err="1">
                <a:solidFill>
                  <a:schemeClr val="dk1"/>
                </a:solidFill>
                <a:latin typeface="Open Sans"/>
                <a:ea typeface="Open Sans"/>
                <a:cs typeface="Open Sans"/>
                <a:sym typeface="Open Sans"/>
              </a:rPr>
              <a:t>Organisational</a:t>
            </a:r>
            <a:r>
              <a:rPr lang="en-US" sz="2400" dirty="0">
                <a:solidFill>
                  <a:schemeClr val="dk1"/>
                </a:solidFill>
                <a:latin typeface="Open Sans"/>
                <a:ea typeface="Open Sans"/>
                <a:cs typeface="Open Sans"/>
                <a:sym typeface="Open Sans"/>
              </a:rPr>
              <a:t> Structure for your island (similar to the Sint Marten </a:t>
            </a:r>
            <a:r>
              <a:rPr lang="en-US" sz="2400" dirty="0" err="1">
                <a:solidFill>
                  <a:schemeClr val="dk1"/>
                </a:solidFill>
                <a:latin typeface="Open Sans"/>
                <a:ea typeface="Open Sans"/>
                <a:cs typeface="Open Sans"/>
                <a:sym typeface="Open Sans"/>
              </a:rPr>
              <a:t>Organisational</a:t>
            </a:r>
            <a:r>
              <a:rPr lang="en-US" sz="2400" dirty="0">
                <a:solidFill>
                  <a:schemeClr val="dk1"/>
                </a:solidFill>
                <a:latin typeface="Open Sans"/>
                <a:ea typeface="Open Sans"/>
                <a:cs typeface="Open Sans"/>
                <a:sym typeface="Open Sans"/>
              </a:rPr>
              <a:t> </a:t>
            </a:r>
            <a:r>
              <a:rPr lang="en-US" sz="2400" dirty="0" err="1">
                <a:solidFill>
                  <a:schemeClr val="dk1"/>
                </a:solidFill>
                <a:latin typeface="Open Sans"/>
                <a:ea typeface="Open Sans"/>
                <a:cs typeface="Open Sans"/>
                <a:sym typeface="Open Sans"/>
              </a:rPr>
              <a:t>Struture</a:t>
            </a:r>
            <a:r>
              <a:rPr lang="en-US" sz="2400" dirty="0">
                <a:solidFill>
                  <a:schemeClr val="dk1"/>
                </a:solidFill>
                <a:latin typeface="Open Sans"/>
                <a:ea typeface="Open Sans"/>
                <a:cs typeface="Open Sans"/>
                <a:sym typeface="Open Sans"/>
              </a:rPr>
              <a:t> on Slide 13). </a:t>
            </a:r>
          </a:p>
          <a:p>
            <a:pPr marL="457200" marR="0" lvl="0" indent="-457200" algn="just" rtl="0">
              <a:spcBef>
                <a:spcPts val="0"/>
              </a:spcBef>
              <a:spcAft>
                <a:spcPts val="0"/>
              </a:spcAft>
              <a:buAutoNum type="arabicPeriod"/>
            </a:pPr>
            <a:r>
              <a:rPr lang="en-US" sz="2400" dirty="0">
                <a:solidFill>
                  <a:schemeClr val="dk1"/>
                </a:solidFill>
                <a:latin typeface="Open Sans"/>
                <a:ea typeface="Open Sans"/>
                <a:cs typeface="Open Sans"/>
                <a:sym typeface="Open Sans"/>
              </a:rPr>
              <a:t>Write a paragraph or two describing the </a:t>
            </a:r>
            <a:r>
              <a:rPr lang="en-US" sz="2400" dirty="0" err="1">
                <a:solidFill>
                  <a:schemeClr val="dk1"/>
                </a:solidFill>
                <a:latin typeface="Open Sans"/>
                <a:ea typeface="Open Sans"/>
                <a:cs typeface="Open Sans"/>
                <a:sym typeface="Open Sans"/>
              </a:rPr>
              <a:t>Organisational</a:t>
            </a:r>
            <a:r>
              <a:rPr lang="en-US" sz="2400" dirty="0">
                <a:solidFill>
                  <a:schemeClr val="dk1"/>
                </a:solidFill>
                <a:latin typeface="Open Sans"/>
                <a:ea typeface="Open Sans"/>
                <a:cs typeface="Open Sans"/>
                <a:sym typeface="Open Sans"/>
              </a:rPr>
              <a:t> Structure.</a:t>
            </a:r>
          </a:p>
          <a:p>
            <a:pPr marL="0" marR="0" lvl="0" indent="0" algn="just" rtl="0">
              <a:spcBef>
                <a:spcPts val="0"/>
              </a:spcBef>
              <a:spcAft>
                <a:spcPts val="0"/>
              </a:spcAft>
              <a:buNone/>
            </a:pPr>
            <a:endParaRPr lang="en-US" sz="2400" dirty="0">
              <a:solidFill>
                <a:schemeClr val="dk1"/>
              </a:solidFill>
              <a:latin typeface="Open Sans"/>
              <a:ea typeface="Open Sans"/>
              <a:cs typeface="Open Sans"/>
              <a:sym typeface="Open Sans"/>
            </a:endParaRPr>
          </a:p>
          <a:p>
            <a:pPr marL="0" marR="0" lvl="0" indent="0" algn="just" rtl="0">
              <a:spcBef>
                <a:spcPts val="0"/>
              </a:spcBef>
              <a:spcAft>
                <a:spcPts val="0"/>
              </a:spcAft>
              <a:buNone/>
            </a:pPr>
            <a:endParaRPr lang="en-US" sz="2400" dirty="0">
              <a:solidFill>
                <a:schemeClr val="dk1"/>
              </a:solidFill>
              <a:latin typeface="Open Sans"/>
              <a:ea typeface="Open Sans"/>
              <a:cs typeface="Open Sans"/>
              <a:sym typeface="Open Sans"/>
            </a:endParaRPr>
          </a:p>
          <a:p>
            <a:pPr marL="0" marR="0" lvl="0" indent="0" algn="just" rtl="0">
              <a:spcBef>
                <a:spcPts val="0"/>
              </a:spcBef>
              <a:spcAft>
                <a:spcPts val="0"/>
              </a:spcAft>
              <a:buNone/>
            </a:pPr>
            <a:endParaRPr lang="en-US" sz="2400" dirty="0">
              <a:solidFill>
                <a:schemeClr val="dk1"/>
              </a:solidFill>
              <a:latin typeface="Open Sans"/>
              <a:ea typeface="Open Sans"/>
              <a:cs typeface="Open Sans"/>
              <a:sym typeface="Open Sans"/>
            </a:endParaRPr>
          </a:p>
          <a:p>
            <a:pPr marL="0" marR="0" lvl="0" indent="0" algn="just" rtl="0">
              <a:spcBef>
                <a:spcPts val="0"/>
              </a:spcBef>
              <a:spcAft>
                <a:spcPts val="0"/>
              </a:spcAft>
              <a:buNone/>
            </a:pPr>
            <a:r>
              <a:rPr lang="en-US" sz="2400" dirty="0">
                <a:solidFill>
                  <a:schemeClr val="dk1"/>
                </a:solidFill>
                <a:latin typeface="Open Sans"/>
                <a:ea typeface="Open Sans"/>
                <a:cs typeface="Open Sans"/>
                <a:sym typeface="Open Sans"/>
              </a:rPr>
              <a:t>You will work with other participants from your island. Be prepared to share your findings at the in-person training.</a:t>
            </a:r>
            <a:endParaRPr lang="en-US" sz="2400" dirty="0"/>
          </a:p>
        </p:txBody>
      </p:sp>
    </p:spTree>
    <p:extLst>
      <p:ext uri="{BB962C8B-B14F-4D97-AF65-F5344CB8AC3E}">
        <p14:creationId xmlns:p14="http://schemas.microsoft.com/office/powerpoint/2010/main" val="1946070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7"/>
          <p:cNvSpPr/>
          <p:nvPr/>
        </p:nvSpPr>
        <p:spPr>
          <a:xfrm>
            <a:off x="-16474" y="0"/>
            <a:ext cx="4211100" cy="6857999"/>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011E41"/>
              </a:solidFill>
              <a:latin typeface="Calibri"/>
              <a:ea typeface="Calibri"/>
              <a:cs typeface="Calibri"/>
              <a:sym typeface="Calibri"/>
            </a:endParaRPr>
          </a:p>
        </p:txBody>
      </p:sp>
      <p:sp>
        <p:nvSpPr>
          <p:cNvPr id="343" name="Google Shape;343;p27"/>
          <p:cNvSpPr/>
          <p:nvPr/>
        </p:nvSpPr>
        <p:spPr>
          <a:xfrm>
            <a:off x="4194626" y="-1"/>
            <a:ext cx="7997374" cy="3232299"/>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44" name="Google Shape;344;p27"/>
          <p:cNvGrpSpPr/>
          <p:nvPr/>
        </p:nvGrpSpPr>
        <p:grpSpPr>
          <a:xfrm>
            <a:off x="353987" y="1838509"/>
            <a:ext cx="3470177" cy="2777796"/>
            <a:chOff x="508819" y="2450303"/>
            <a:chExt cx="4403225" cy="2777796"/>
          </a:xfrm>
        </p:grpSpPr>
        <p:sp>
          <p:nvSpPr>
            <p:cNvPr id="345" name="Google Shape;345;p27"/>
            <p:cNvSpPr/>
            <p:nvPr/>
          </p:nvSpPr>
          <p:spPr>
            <a:xfrm>
              <a:off x="513332" y="2450303"/>
              <a:ext cx="343581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4000"/>
                <a:buFont typeface="Arial"/>
                <a:buNone/>
              </a:pPr>
              <a:r>
                <a:rPr lang="en-US" sz="4000" b="1">
                  <a:solidFill>
                    <a:srgbClr val="F5333F"/>
                  </a:solidFill>
                  <a:latin typeface="Open Sans"/>
                  <a:ea typeface="Open Sans"/>
                  <a:cs typeface="Open Sans"/>
                  <a:sym typeface="Open Sans"/>
                </a:rPr>
                <a:t>Get Involved</a:t>
              </a:r>
              <a:endParaRPr sz="4000" b="1" i="0">
                <a:solidFill>
                  <a:srgbClr val="F5333F"/>
                </a:solidFill>
                <a:latin typeface="Open Sans"/>
                <a:ea typeface="Open Sans"/>
                <a:cs typeface="Open Sans"/>
                <a:sym typeface="Open Sans"/>
              </a:endParaRPr>
            </a:p>
          </p:txBody>
        </p:sp>
        <p:sp>
          <p:nvSpPr>
            <p:cNvPr id="346" name="Google Shape;346;p27"/>
            <p:cNvSpPr/>
            <p:nvPr/>
          </p:nvSpPr>
          <p:spPr>
            <a:xfrm>
              <a:off x="508819" y="3917011"/>
              <a:ext cx="4403225" cy="13110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400"/>
                <a:buFont typeface="Arial"/>
                <a:buNone/>
              </a:pPr>
              <a:r>
                <a:rPr lang="en-US" sz="2200">
                  <a:solidFill>
                    <a:schemeClr val="lt1"/>
                  </a:solidFill>
                  <a:latin typeface="Open Sans"/>
                  <a:ea typeface="Open Sans"/>
                  <a:cs typeface="Open Sans"/>
                  <a:sym typeface="Open Sans"/>
                </a:rPr>
                <a:t>There are many ways of becoming a part  of the world’s largest humanitarian network</a:t>
              </a:r>
              <a:endParaRPr sz="2200">
                <a:solidFill>
                  <a:schemeClr val="lt1"/>
                </a:solidFill>
                <a:latin typeface="Open Sans"/>
                <a:ea typeface="Open Sans"/>
                <a:cs typeface="Open Sans"/>
                <a:sym typeface="Open Sans"/>
              </a:endParaRPr>
            </a:p>
          </p:txBody>
        </p:sp>
      </p:grpSp>
      <p:sp>
        <p:nvSpPr>
          <p:cNvPr id="347" name="Google Shape;347;p27"/>
          <p:cNvSpPr/>
          <p:nvPr/>
        </p:nvSpPr>
        <p:spPr>
          <a:xfrm>
            <a:off x="4568644" y="1221423"/>
            <a:ext cx="7265812" cy="1754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030A0"/>
              </a:buClr>
              <a:buSzPts val="1800"/>
              <a:buFont typeface="Arial"/>
              <a:buNone/>
            </a:pPr>
            <a:r>
              <a:rPr lang="en-US" sz="1800" b="1">
                <a:solidFill>
                  <a:schemeClr val="lt1"/>
                </a:solidFill>
                <a:latin typeface="Open Sans"/>
                <a:ea typeface="Open Sans"/>
                <a:cs typeface="Open Sans"/>
                <a:sym typeface="Open Sans"/>
              </a:rPr>
              <a:t>Volunteer, Donate, Join Us In Partnership</a:t>
            </a:r>
            <a:r>
              <a:rPr lang="en-US" sz="1800">
                <a:solidFill>
                  <a:schemeClr val="lt1"/>
                </a:solidFill>
                <a:latin typeface="Open Sans"/>
                <a:ea typeface="Open Sans"/>
                <a:cs typeface="Open Sans"/>
                <a:sym typeface="Open Sans"/>
              </a:rPr>
              <a:t>, or share our appeals and stories on social media. Find out more about IFRC and learn how to contact your National Red Cross or Red Crescent Society, at </a:t>
            </a:r>
            <a:r>
              <a:rPr lang="en-US" sz="1800" b="1">
                <a:solidFill>
                  <a:schemeClr val="lt1"/>
                </a:solidFill>
                <a:latin typeface="Open Sans"/>
                <a:ea typeface="Open Sans"/>
                <a:cs typeface="Open Sans"/>
                <a:sym typeface="Open Sans"/>
              </a:rPr>
              <a:t>www.ifrc.org.</a:t>
            </a:r>
            <a:endParaRPr sz="1800" b="1">
              <a:solidFill>
                <a:schemeClr val="lt1"/>
              </a:solidFill>
              <a:latin typeface="Open Sans"/>
              <a:ea typeface="Open Sans"/>
              <a:cs typeface="Open Sans"/>
              <a:sym typeface="Open Sans"/>
            </a:endParaRPr>
          </a:p>
        </p:txBody>
      </p:sp>
      <p:sp>
        <p:nvSpPr>
          <p:cNvPr id="348" name="Google Shape;348;p27"/>
          <p:cNvSpPr/>
          <p:nvPr/>
        </p:nvSpPr>
        <p:spPr>
          <a:xfrm>
            <a:off x="4565087" y="4135297"/>
            <a:ext cx="7269369" cy="21697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7030A0"/>
              </a:buClr>
              <a:buSzPts val="1800"/>
              <a:buFont typeface="Arial"/>
              <a:buNone/>
            </a:pPr>
            <a:r>
              <a:rPr lang="en-US" sz="1800">
                <a:solidFill>
                  <a:schemeClr val="dk1"/>
                </a:solidFill>
                <a:latin typeface="Open Sans"/>
                <a:ea typeface="Open Sans"/>
                <a:cs typeface="Open Sans"/>
                <a:sym typeface="Open Sans"/>
              </a:rPr>
              <a:t>To stay informed about Caribbean disaster response activities or to access additional information on available trainings, training materials, research and information management tools, visit: </a:t>
            </a:r>
            <a:r>
              <a:rPr lang="en-US" sz="1800" b="1" u="sng">
                <a:solidFill>
                  <a:srgbClr val="F5333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www.cadrim.org</a:t>
            </a:r>
            <a:r>
              <a:rPr lang="en-US" sz="1800" b="1">
                <a:solidFill>
                  <a:srgbClr val="F5333F"/>
                </a:solidFill>
                <a:latin typeface="Open Sans"/>
                <a:ea typeface="Open Sans"/>
                <a:cs typeface="Open Sans"/>
                <a:sym typeface="Open Sans"/>
              </a:rPr>
              <a:t>.   </a:t>
            </a:r>
            <a:endParaRPr/>
          </a:p>
          <a:p>
            <a:pPr marL="0" marR="0" lvl="0" indent="0" algn="l" rtl="0">
              <a:lnSpc>
                <a:spcPct val="150000"/>
              </a:lnSpc>
              <a:spcBef>
                <a:spcPts val="0"/>
              </a:spcBef>
              <a:spcAft>
                <a:spcPts val="0"/>
              </a:spcAft>
              <a:buClr>
                <a:srgbClr val="7030A0"/>
              </a:buClr>
              <a:buSzPts val="1800"/>
              <a:buFont typeface="Arial"/>
              <a:buNone/>
            </a:pPr>
            <a:endParaRPr sz="1800" b="1">
              <a:solidFill>
                <a:srgbClr val="F5333F"/>
              </a:solidFill>
              <a:latin typeface="Open Sans"/>
              <a:ea typeface="Open Sans"/>
              <a:cs typeface="Open Sans"/>
              <a:sym typeface="Open Sans"/>
            </a:endParaRPr>
          </a:p>
        </p:txBody>
      </p:sp>
      <p:grpSp>
        <p:nvGrpSpPr>
          <p:cNvPr id="349" name="Google Shape;349;p27"/>
          <p:cNvGrpSpPr/>
          <p:nvPr/>
        </p:nvGrpSpPr>
        <p:grpSpPr>
          <a:xfrm>
            <a:off x="4565087" y="6069157"/>
            <a:ext cx="7276475" cy="442432"/>
            <a:chOff x="5661849" y="6150081"/>
            <a:chExt cx="7276475" cy="442432"/>
          </a:xfrm>
        </p:grpSpPr>
        <p:grpSp>
          <p:nvGrpSpPr>
            <p:cNvPr id="350" name="Google Shape;350;p27"/>
            <p:cNvGrpSpPr/>
            <p:nvPr/>
          </p:nvGrpSpPr>
          <p:grpSpPr>
            <a:xfrm>
              <a:off x="5661849" y="6191033"/>
              <a:ext cx="2365687" cy="401480"/>
              <a:chOff x="3600424" y="6121566"/>
              <a:chExt cx="2365687" cy="401480"/>
            </a:xfrm>
          </p:grpSpPr>
          <p:sp>
            <p:nvSpPr>
              <p:cNvPr id="351" name="Google Shape;351;p27"/>
              <p:cNvSpPr txBox="1"/>
              <p:nvPr/>
            </p:nvSpPr>
            <p:spPr>
              <a:xfrm>
                <a:off x="3944171" y="6139074"/>
                <a:ext cx="202194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 CADRIM.IFRC</a:t>
                </a:r>
                <a:endParaRPr/>
              </a:p>
            </p:txBody>
          </p:sp>
          <p:pic>
            <p:nvPicPr>
              <p:cNvPr id="352" name="Google Shape;352;p27" descr="A black background with a black square&#10;&#10;Description automatically generated with medium confidence"/>
              <p:cNvPicPr preferRelativeResize="0"/>
              <p:nvPr/>
            </p:nvPicPr>
            <p:blipFill rotWithShape="1">
              <a:blip r:embed="rId4">
                <a:alphaModFix/>
              </a:blip>
              <a:srcRect/>
              <a:stretch/>
            </p:blipFill>
            <p:spPr>
              <a:xfrm>
                <a:off x="3600424" y="6121566"/>
                <a:ext cx="401480" cy="401480"/>
              </a:xfrm>
              <a:prstGeom prst="rect">
                <a:avLst/>
              </a:prstGeom>
              <a:noFill/>
              <a:ln>
                <a:noFill/>
              </a:ln>
            </p:spPr>
          </p:pic>
        </p:grpSp>
        <p:grpSp>
          <p:nvGrpSpPr>
            <p:cNvPr id="353" name="Google Shape;353;p27"/>
            <p:cNvGrpSpPr/>
            <p:nvPr/>
          </p:nvGrpSpPr>
          <p:grpSpPr>
            <a:xfrm>
              <a:off x="7807816" y="6175610"/>
              <a:ext cx="2381684" cy="385320"/>
              <a:chOff x="6117198" y="6121566"/>
              <a:chExt cx="2381684" cy="385320"/>
            </a:xfrm>
          </p:grpSpPr>
          <p:sp>
            <p:nvSpPr>
              <p:cNvPr id="354" name="Google Shape;354;p27"/>
              <p:cNvSpPr txBox="1"/>
              <p:nvPr/>
            </p:nvSpPr>
            <p:spPr>
              <a:xfrm>
                <a:off x="6476942" y="6137886"/>
                <a:ext cx="202194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 @cadrim_ifrc</a:t>
                </a:r>
                <a:endParaRPr/>
              </a:p>
            </p:txBody>
          </p:sp>
          <p:pic>
            <p:nvPicPr>
              <p:cNvPr id="355" name="Google Shape;355;p27" descr="A black background with a black square&#10;&#10;Description automatically generated with medium confidence"/>
              <p:cNvPicPr preferRelativeResize="0"/>
              <p:nvPr/>
            </p:nvPicPr>
            <p:blipFill rotWithShape="1">
              <a:blip r:embed="rId5">
                <a:alphaModFix/>
              </a:blip>
              <a:srcRect/>
              <a:stretch/>
            </p:blipFill>
            <p:spPr>
              <a:xfrm>
                <a:off x="6117198" y="6121566"/>
                <a:ext cx="385320" cy="385320"/>
              </a:xfrm>
              <a:prstGeom prst="rect">
                <a:avLst/>
              </a:prstGeom>
              <a:noFill/>
              <a:ln>
                <a:noFill/>
              </a:ln>
            </p:spPr>
          </p:pic>
        </p:grpSp>
        <p:grpSp>
          <p:nvGrpSpPr>
            <p:cNvPr id="356" name="Google Shape;356;p27"/>
            <p:cNvGrpSpPr/>
            <p:nvPr/>
          </p:nvGrpSpPr>
          <p:grpSpPr>
            <a:xfrm>
              <a:off x="9772023" y="6150081"/>
              <a:ext cx="3166301" cy="380403"/>
              <a:chOff x="8735549" y="6159657"/>
              <a:chExt cx="3166301" cy="380403"/>
            </a:xfrm>
          </p:grpSpPr>
          <p:sp>
            <p:nvSpPr>
              <p:cNvPr id="357" name="Google Shape;357;p27"/>
              <p:cNvSpPr txBox="1"/>
              <p:nvPr/>
            </p:nvSpPr>
            <p:spPr>
              <a:xfrm>
                <a:off x="9130726" y="6159657"/>
                <a:ext cx="277112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 @CADRIM_IFRC</a:t>
                </a:r>
                <a:endParaRPr/>
              </a:p>
            </p:txBody>
          </p:sp>
          <p:pic>
            <p:nvPicPr>
              <p:cNvPr id="358" name="Google Shape;358;p27" descr="Twitter Logo, Social Media Logo, Self Adhesive Sticker, New Twitter Logo, X  Logo, X Sticker, New Twitter Brand (Pack of 16) (Circle, 50mm x 50mm)  (S10040) : Amazon.co.uk: Automotive"/>
              <p:cNvPicPr preferRelativeResize="0"/>
              <p:nvPr/>
            </p:nvPicPr>
            <p:blipFill rotWithShape="1">
              <a:blip r:embed="rId6">
                <a:alphaModFix/>
              </a:blip>
              <a:srcRect/>
              <a:stretch/>
            </p:blipFill>
            <p:spPr>
              <a:xfrm>
                <a:off x="8735549" y="6175329"/>
                <a:ext cx="364731" cy="364731"/>
              </a:xfrm>
              <a:prstGeom prst="rect">
                <a:avLst/>
              </a:prstGeom>
              <a:noFill/>
              <a:ln>
                <a:noFill/>
              </a:ln>
            </p:spPr>
          </p:pic>
        </p:grpSp>
      </p:grpSp>
      <p:pic>
        <p:nvPicPr>
          <p:cNvPr id="359" name="Google Shape;359;p27" descr="A black and red logo&#10;&#10;Description automatically generated"/>
          <p:cNvPicPr preferRelativeResize="0"/>
          <p:nvPr/>
        </p:nvPicPr>
        <p:blipFill rotWithShape="1">
          <a:blip r:embed="rId7">
            <a:alphaModFix/>
          </a:blip>
          <a:srcRect t="23625" b="23226"/>
          <a:stretch/>
        </p:blipFill>
        <p:spPr>
          <a:xfrm>
            <a:off x="4381713" y="3499371"/>
            <a:ext cx="2021940" cy="585657"/>
          </a:xfrm>
          <a:prstGeom prst="rect">
            <a:avLst/>
          </a:prstGeom>
          <a:noFill/>
          <a:ln>
            <a:noFill/>
          </a:ln>
        </p:spPr>
      </p:pic>
      <p:pic>
        <p:nvPicPr>
          <p:cNvPr id="360" name="Google Shape;360;p27" descr="A black and red logo&#10;&#10;Description automatically generated"/>
          <p:cNvPicPr preferRelativeResize="0"/>
          <p:nvPr/>
        </p:nvPicPr>
        <p:blipFill rotWithShape="1">
          <a:blip r:embed="rId8">
            <a:alphaModFix/>
          </a:blip>
          <a:srcRect/>
          <a:stretch/>
        </p:blipFill>
        <p:spPr>
          <a:xfrm>
            <a:off x="4381713" y="240081"/>
            <a:ext cx="2250989" cy="10167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5" descr="A person and person wearing face masks&#10;&#10;Description automatically generated"/>
          <p:cNvPicPr preferRelativeResize="0"/>
          <p:nvPr/>
        </p:nvPicPr>
        <p:blipFill rotWithShape="1">
          <a:blip r:embed="rId3">
            <a:alphaModFix/>
          </a:blip>
          <a:srcRect/>
          <a:stretch/>
        </p:blipFill>
        <p:spPr>
          <a:xfrm>
            <a:off x="2697262" y="0"/>
            <a:ext cx="9494739" cy="6858000"/>
          </a:xfrm>
          <a:prstGeom prst="rect">
            <a:avLst/>
          </a:prstGeom>
          <a:noFill/>
          <a:ln>
            <a:noFill/>
          </a:ln>
        </p:spPr>
      </p:pic>
      <p:sp>
        <p:nvSpPr>
          <p:cNvPr id="138" name="Google Shape;138;p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9" name="Google Shape;139;p5"/>
          <p:cNvSpPr txBox="1"/>
          <p:nvPr/>
        </p:nvSpPr>
        <p:spPr>
          <a:xfrm>
            <a:off x="418204" y="1084826"/>
            <a:ext cx="3516576"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i="0" u="none" strike="noStrike" cap="none">
                <a:solidFill>
                  <a:srgbClr val="E42D38"/>
                </a:solidFill>
                <a:latin typeface="Open Sans"/>
                <a:ea typeface="Open Sans"/>
                <a:cs typeface="Open Sans"/>
                <a:sym typeface="Open Sans"/>
              </a:rPr>
              <a:t>What Is An</a:t>
            </a:r>
            <a:endParaRPr/>
          </a:p>
          <a:p>
            <a:pPr marL="0" marR="0" lvl="0" indent="0" algn="l" rtl="0">
              <a:lnSpc>
                <a:spcPct val="90000"/>
              </a:lnSpc>
              <a:spcBef>
                <a:spcPts val="0"/>
              </a:spcBef>
              <a:spcAft>
                <a:spcPts val="0"/>
              </a:spcAft>
              <a:buClr>
                <a:schemeClr val="lt1"/>
              </a:buClr>
              <a:buSzPts val="4400"/>
              <a:buFont typeface="Arial"/>
              <a:buNone/>
            </a:pPr>
            <a:r>
              <a:rPr lang="en-US" sz="3600" b="1" i="0" u="none" strike="noStrike" cap="none">
                <a:solidFill>
                  <a:srgbClr val="E42D38"/>
                </a:solidFill>
                <a:latin typeface="Open Sans"/>
                <a:ea typeface="Open Sans"/>
                <a:cs typeface="Open Sans"/>
                <a:sym typeface="Open Sans"/>
              </a:rPr>
              <a:t>Assessment?</a:t>
            </a:r>
            <a:endParaRPr/>
          </a:p>
          <a:p>
            <a:pPr marL="0" marR="0" lvl="0" indent="0" algn="l" rtl="0">
              <a:lnSpc>
                <a:spcPct val="90000"/>
              </a:lnSpc>
              <a:spcBef>
                <a:spcPts val="0"/>
              </a:spcBef>
              <a:spcAft>
                <a:spcPts val="0"/>
              </a:spcAft>
              <a:buClr>
                <a:schemeClr val="lt1"/>
              </a:buClr>
              <a:buSzPts val="4400"/>
              <a:buFont typeface="Arial"/>
              <a:buNone/>
            </a:pPr>
            <a:endParaRPr sz="3600" b="1" i="0" u="none" strike="noStrike" cap="none">
              <a:solidFill>
                <a:schemeClr val="lt1"/>
              </a:solidFill>
              <a:latin typeface="Open Sans"/>
              <a:ea typeface="Open Sans"/>
              <a:cs typeface="Open Sans"/>
              <a:sym typeface="Open Sans"/>
            </a:endParaRPr>
          </a:p>
          <a:p>
            <a:pPr marL="0" marR="0" lvl="0" indent="0" algn="l" rtl="0">
              <a:lnSpc>
                <a:spcPct val="90000"/>
              </a:lnSpc>
              <a:spcBef>
                <a:spcPts val="0"/>
              </a:spcBef>
              <a:spcAft>
                <a:spcPts val="0"/>
              </a:spcAft>
              <a:buClr>
                <a:schemeClr val="lt1"/>
              </a:buClr>
              <a:buSzPts val="4400"/>
              <a:buFont typeface="Calibri"/>
              <a:buNone/>
            </a:pPr>
            <a:endParaRPr sz="1800" b="1" i="0" u="none" strike="noStrike" cap="none">
              <a:solidFill>
                <a:schemeClr val="lt1"/>
              </a:solidFill>
              <a:latin typeface="Open Sans"/>
              <a:ea typeface="Open Sans"/>
              <a:cs typeface="Open Sans"/>
              <a:sym typeface="Open Sans"/>
            </a:endParaRPr>
          </a:p>
          <a:p>
            <a:pPr marL="0" marR="0" lvl="0" indent="0" algn="l" rtl="0">
              <a:lnSpc>
                <a:spcPct val="90000"/>
              </a:lnSpc>
              <a:spcBef>
                <a:spcPts val="0"/>
              </a:spcBef>
              <a:spcAft>
                <a:spcPts val="0"/>
              </a:spcAft>
              <a:buClr>
                <a:schemeClr val="lt1"/>
              </a:buClr>
              <a:buSzPts val="4400"/>
              <a:buFont typeface="Open Sans"/>
              <a:buNone/>
            </a:pPr>
            <a:r>
              <a:rPr lang="en-US" sz="2000" b="1" i="0" u="none" strike="noStrike" cap="none">
                <a:solidFill>
                  <a:schemeClr val="lt1"/>
                </a:solidFill>
                <a:latin typeface="Open Sans"/>
                <a:ea typeface="Open Sans"/>
                <a:cs typeface="Open Sans"/>
                <a:sym typeface="Open Sans"/>
              </a:rPr>
              <a:t>Assessment</a:t>
            </a:r>
            <a:r>
              <a:rPr lang="en-US" sz="2000" b="0" i="0" u="none" strike="noStrike" cap="none">
                <a:solidFill>
                  <a:schemeClr val="lt1"/>
                </a:solidFill>
                <a:latin typeface="Open Sans"/>
                <a:ea typeface="Open Sans"/>
                <a:cs typeface="Open Sans"/>
                <a:sym typeface="Open Sans"/>
              </a:rPr>
              <a:t> speaks to the collection and analysis of data and the reporting of information collected.</a:t>
            </a:r>
            <a:endParaRPr/>
          </a:p>
          <a:p>
            <a:pPr marL="0" marR="0" lvl="0" indent="0" algn="l" rtl="0">
              <a:lnSpc>
                <a:spcPct val="90000"/>
              </a:lnSpc>
              <a:spcBef>
                <a:spcPts val="0"/>
              </a:spcBef>
              <a:spcAft>
                <a:spcPts val="0"/>
              </a:spcAft>
              <a:buClr>
                <a:schemeClr val="lt1"/>
              </a:buClr>
              <a:buSzPts val="4400"/>
              <a:buFont typeface="Calibri"/>
              <a:buNone/>
            </a:pPr>
            <a:endParaRPr sz="2000" b="0" i="0" u="none" strike="noStrike" cap="none">
              <a:solidFill>
                <a:schemeClr val="lt1"/>
              </a:solidFill>
              <a:latin typeface="Open Sans"/>
              <a:ea typeface="Open Sans"/>
              <a:cs typeface="Open Sans"/>
              <a:sym typeface="Open Sans"/>
            </a:endParaRPr>
          </a:p>
          <a:p>
            <a:pPr marL="0" marR="0" lvl="0" indent="0" algn="l" rtl="0">
              <a:lnSpc>
                <a:spcPct val="90000"/>
              </a:lnSpc>
              <a:spcBef>
                <a:spcPts val="0"/>
              </a:spcBef>
              <a:spcAft>
                <a:spcPts val="0"/>
              </a:spcAft>
              <a:buClr>
                <a:schemeClr val="lt1"/>
              </a:buClr>
              <a:buSzPts val="4400"/>
              <a:buFont typeface="Open Sans"/>
              <a:buNone/>
            </a:pPr>
            <a:r>
              <a:rPr lang="en-US" sz="2000" b="0" i="0" u="none" strike="noStrike" cap="none">
                <a:solidFill>
                  <a:schemeClr val="lt1"/>
                </a:solidFill>
                <a:latin typeface="Open Sans"/>
                <a:ea typeface="Open Sans"/>
                <a:cs typeface="Open Sans"/>
                <a:sym typeface="Open Sans"/>
              </a:rPr>
              <a:t>Assessment can be done before and after a disaster.</a:t>
            </a:r>
            <a:endParaRPr sz="2000" b="0" i="0" u="none" strike="noStrike" cap="none">
              <a:solidFill>
                <a:schemeClr val="dk1"/>
              </a:solidFill>
              <a:latin typeface="Open Sans"/>
              <a:ea typeface="Open Sans"/>
              <a:cs typeface="Open Sans"/>
              <a:sym typeface="Open Sans"/>
            </a:endParaRPr>
          </a:p>
          <a:p>
            <a:pPr marL="0" marR="0" lvl="0" indent="0" algn="l" rtl="0">
              <a:lnSpc>
                <a:spcPct val="90000"/>
              </a:lnSpc>
              <a:spcBef>
                <a:spcPts val="0"/>
              </a:spcBef>
              <a:spcAft>
                <a:spcPts val="0"/>
              </a:spcAft>
              <a:buClr>
                <a:schemeClr val="lt1"/>
              </a:buClr>
              <a:buSzPts val="4400"/>
              <a:buFont typeface="Arial"/>
              <a:buNone/>
            </a:pPr>
            <a:endParaRPr sz="1800" b="1" i="0" u="none" strike="noStrike" cap="none">
              <a:solidFill>
                <a:schemeClr val="lt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5" name="Google Shape;145;p6"/>
          <p:cNvSpPr txBox="1"/>
          <p:nvPr/>
        </p:nvSpPr>
        <p:spPr>
          <a:xfrm>
            <a:off x="396938" y="638259"/>
            <a:ext cx="3516576"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i="0" u="none" strike="noStrike" cap="none">
                <a:solidFill>
                  <a:srgbClr val="E42D38"/>
                </a:solidFill>
                <a:latin typeface="Open Sans"/>
                <a:ea typeface="Open Sans"/>
                <a:cs typeface="Open Sans"/>
                <a:sym typeface="Open Sans"/>
              </a:rPr>
              <a:t>Purpose Of</a:t>
            </a:r>
            <a:endParaRPr/>
          </a:p>
          <a:p>
            <a:pPr marL="0" marR="0" lvl="0" indent="0" algn="l" rtl="0">
              <a:lnSpc>
                <a:spcPct val="90000"/>
              </a:lnSpc>
              <a:spcBef>
                <a:spcPts val="0"/>
              </a:spcBef>
              <a:spcAft>
                <a:spcPts val="0"/>
              </a:spcAft>
              <a:buClr>
                <a:schemeClr val="lt1"/>
              </a:buClr>
              <a:buSzPts val="4400"/>
              <a:buFont typeface="Arial"/>
              <a:buNone/>
            </a:pPr>
            <a:r>
              <a:rPr lang="en-US" sz="3600" b="1" i="0" u="none" strike="noStrike" cap="none">
                <a:solidFill>
                  <a:srgbClr val="E42D38"/>
                </a:solidFill>
                <a:latin typeface="Open Sans"/>
                <a:ea typeface="Open Sans"/>
                <a:cs typeface="Open Sans"/>
                <a:sym typeface="Open Sans"/>
              </a:rPr>
              <a:t>Assessments</a:t>
            </a:r>
            <a:endParaRPr/>
          </a:p>
        </p:txBody>
      </p:sp>
      <p:sp>
        <p:nvSpPr>
          <p:cNvPr id="146" name="Google Shape;146;p6"/>
          <p:cNvSpPr txBox="1"/>
          <p:nvPr/>
        </p:nvSpPr>
        <p:spPr>
          <a:xfrm>
            <a:off x="4607990" y="1065257"/>
            <a:ext cx="7099804" cy="4493538"/>
          </a:xfrm>
          <a:prstGeom prst="rect">
            <a:avLst/>
          </a:prstGeom>
          <a:noFill/>
          <a:ln>
            <a:noFill/>
          </a:ln>
        </p:spPr>
        <p:txBody>
          <a:bodyPr spcFirstLastPara="1" wrap="square" lIns="91425" tIns="45700" rIns="91425" bIns="45700" anchor="t" anchorCtr="0">
            <a:spAutoFit/>
          </a:bodyPr>
          <a:lstStyle/>
          <a:p>
            <a:pPr marL="509588" marR="0" lvl="0" indent="-509588" algn="l" rtl="0">
              <a:spcBef>
                <a:spcPts val="0"/>
              </a:spcBef>
              <a:spcAft>
                <a:spcPts val="0"/>
              </a:spcAft>
              <a:buClr>
                <a:srgbClr val="E42D38"/>
              </a:buClr>
              <a:buSzPts val="3300"/>
              <a:buFont typeface="Noto Sans Symbols"/>
              <a:buChar char="✔"/>
            </a:pPr>
            <a:r>
              <a:rPr lang="en-US" sz="2200" b="0" i="0" u="none" strike="noStrike" cap="none">
                <a:solidFill>
                  <a:schemeClr val="dk1"/>
                </a:solidFill>
                <a:latin typeface="Open Sans"/>
                <a:ea typeface="Open Sans"/>
                <a:cs typeface="Open Sans"/>
                <a:sym typeface="Open Sans"/>
              </a:rPr>
              <a:t>As a CDRT your first reason for carrying out an assessment may be to determine </a:t>
            </a:r>
            <a:r>
              <a:rPr lang="en-US" sz="2200" b="1" i="0" u="none" strike="noStrike" cap="none">
                <a:solidFill>
                  <a:srgbClr val="E42D38"/>
                </a:solidFill>
                <a:latin typeface="Open Sans"/>
                <a:ea typeface="Open Sans"/>
                <a:cs typeface="Open Sans"/>
                <a:sym typeface="Open Sans"/>
              </a:rPr>
              <a:t>how your team will respond or assist the community. </a:t>
            </a:r>
            <a:endParaRPr/>
          </a:p>
          <a:p>
            <a:pPr marL="509588" marR="0" lvl="0" indent="-300038" algn="l" rtl="0">
              <a:spcBef>
                <a:spcPts val="0"/>
              </a:spcBef>
              <a:spcAft>
                <a:spcPts val="0"/>
              </a:spcAft>
              <a:buClr>
                <a:srgbClr val="E42D38"/>
              </a:buClr>
              <a:buSzPts val="3300"/>
              <a:buFont typeface="Noto Sans Symbols"/>
              <a:buNone/>
            </a:pPr>
            <a:endParaRPr sz="2200" b="1" i="0" u="none" strike="noStrike" cap="none">
              <a:solidFill>
                <a:srgbClr val="C55A11"/>
              </a:solidFill>
              <a:latin typeface="Open Sans"/>
              <a:ea typeface="Open Sans"/>
              <a:cs typeface="Open Sans"/>
              <a:sym typeface="Open Sans"/>
            </a:endParaRPr>
          </a:p>
          <a:p>
            <a:pPr marL="509588" marR="0" lvl="0" indent="-509588" algn="l" rtl="0">
              <a:spcBef>
                <a:spcPts val="0"/>
              </a:spcBef>
              <a:spcAft>
                <a:spcPts val="0"/>
              </a:spcAft>
              <a:buClr>
                <a:srgbClr val="E42D38"/>
              </a:buClr>
              <a:buSzPts val="3300"/>
              <a:buFont typeface="Noto Sans Symbols"/>
              <a:buChar char="✔"/>
            </a:pPr>
            <a:r>
              <a:rPr lang="en-US" sz="2200" b="0" i="0" u="none" strike="noStrike" cap="none">
                <a:solidFill>
                  <a:schemeClr val="dk1"/>
                </a:solidFill>
                <a:latin typeface="Open Sans"/>
                <a:ea typeface="Open Sans"/>
                <a:cs typeface="Open Sans"/>
                <a:sym typeface="Open Sans"/>
              </a:rPr>
              <a:t>Secondly your assessment will help </a:t>
            </a:r>
            <a:r>
              <a:rPr lang="en-US" sz="2200" b="1" i="0" u="none" strike="noStrike" cap="none">
                <a:solidFill>
                  <a:srgbClr val="E42D38"/>
                </a:solidFill>
                <a:latin typeface="Open Sans"/>
                <a:ea typeface="Open Sans"/>
                <a:cs typeface="Open Sans"/>
                <a:sym typeface="Open Sans"/>
              </a:rPr>
              <a:t>provide information to the emergency organisations.</a:t>
            </a:r>
            <a:r>
              <a:rPr lang="en-US" sz="2200" b="0" i="0" u="none" strike="noStrike" cap="none">
                <a:solidFill>
                  <a:srgbClr val="E42D38"/>
                </a:solidFill>
                <a:latin typeface="Open Sans"/>
                <a:ea typeface="Open Sans"/>
                <a:cs typeface="Open Sans"/>
                <a:sym typeface="Open Sans"/>
              </a:rPr>
              <a:t> </a:t>
            </a:r>
            <a:r>
              <a:rPr lang="en-US" sz="2200" b="0" i="0" u="none" strike="noStrike" cap="none">
                <a:solidFill>
                  <a:schemeClr val="dk1"/>
                </a:solidFill>
                <a:latin typeface="Open Sans"/>
                <a:ea typeface="Open Sans"/>
                <a:cs typeface="Open Sans"/>
                <a:sym typeface="Open Sans"/>
              </a:rPr>
              <a:t>Damage assessment and needs analysis ultimately assist emergency agencies in decision making and provide fast relief to affected persons.</a:t>
            </a:r>
            <a:endParaRPr/>
          </a:p>
          <a:p>
            <a:pPr marL="509588" marR="0" lvl="0" indent="-300038" algn="l" rtl="0">
              <a:spcBef>
                <a:spcPts val="0"/>
              </a:spcBef>
              <a:spcAft>
                <a:spcPts val="0"/>
              </a:spcAft>
              <a:buClr>
                <a:srgbClr val="E42D38"/>
              </a:buClr>
              <a:buSzPts val="3300"/>
              <a:buFont typeface="Noto Sans Symbols"/>
              <a:buNone/>
            </a:pPr>
            <a:endParaRPr sz="2200" b="0" i="0" u="none" strike="noStrike" cap="none">
              <a:solidFill>
                <a:schemeClr val="dk1"/>
              </a:solidFill>
              <a:latin typeface="Open Sans"/>
              <a:ea typeface="Open Sans"/>
              <a:cs typeface="Open Sans"/>
              <a:sym typeface="Open Sans"/>
            </a:endParaRPr>
          </a:p>
          <a:p>
            <a:pPr marL="509588" marR="0" lvl="0" indent="-509588" algn="l" rtl="0">
              <a:spcBef>
                <a:spcPts val="0"/>
              </a:spcBef>
              <a:spcAft>
                <a:spcPts val="0"/>
              </a:spcAft>
              <a:buClr>
                <a:srgbClr val="E42D38"/>
              </a:buClr>
              <a:buSzPts val="3300"/>
              <a:buFont typeface="Noto Sans Symbols"/>
              <a:buChar char="✔"/>
            </a:pPr>
            <a:r>
              <a:rPr lang="en-US" sz="2200" b="0" i="0" u="none" strike="noStrike" cap="none">
                <a:solidFill>
                  <a:schemeClr val="dk1"/>
                </a:solidFill>
                <a:latin typeface="Open Sans"/>
                <a:ea typeface="Open Sans"/>
                <a:cs typeface="Open Sans"/>
                <a:sym typeface="Open Sans"/>
              </a:rPr>
              <a:t>Assists agencies in </a:t>
            </a:r>
            <a:r>
              <a:rPr lang="en-US" sz="2200" b="1" i="0" u="none" strike="noStrike" cap="none">
                <a:solidFill>
                  <a:srgbClr val="E42D38"/>
                </a:solidFill>
                <a:latin typeface="Open Sans"/>
                <a:ea typeface="Open Sans"/>
                <a:cs typeface="Open Sans"/>
                <a:sym typeface="Open Sans"/>
              </a:rPr>
              <a:t>determining the extent of an event or a disaster.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53" name="Google Shape;153;p7"/>
          <p:cNvSpPr txBox="1"/>
          <p:nvPr/>
        </p:nvSpPr>
        <p:spPr>
          <a:xfrm>
            <a:off x="396938" y="594068"/>
            <a:ext cx="3483946" cy="566451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i="0" u="none" strike="noStrike" cap="none">
                <a:solidFill>
                  <a:srgbClr val="E42D38"/>
                </a:solidFill>
                <a:latin typeface="Open Sans"/>
                <a:ea typeface="Open Sans"/>
                <a:cs typeface="Open Sans"/>
                <a:sym typeface="Open Sans"/>
              </a:rPr>
              <a:t>Types Of </a:t>
            </a:r>
            <a:endParaRPr/>
          </a:p>
          <a:p>
            <a:pPr marL="0" marR="0" lvl="0" indent="0" algn="l" rtl="0">
              <a:lnSpc>
                <a:spcPct val="90000"/>
              </a:lnSpc>
              <a:spcBef>
                <a:spcPts val="0"/>
              </a:spcBef>
              <a:spcAft>
                <a:spcPts val="0"/>
              </a:spcAft>
              <a:buClr>
                <a:schemeClr val="lt1"/>
              </a:buClr>
              <a:buSzPts val="4400"/>
              <a:buFont typeface="Arial"/>
              <a:buNone/>
            </a:pPr>
            <a:r>
              <a:rPr lang="en-US" sz="3600" b="1" i="0" u="none" strike="noStrike" cap="none">
                <a:solidFill>
                  <a:srgbClr val="E42D38"/>
                </a:solidFill>
                <a:latin typeface="Open Sans"/>
                <a:ea typeface="Open Sans"/>
                <a:cs typeface="Open Sans"/>
                <a:sym typeface="Open Sans"/>
              </a:rPr>
              <a:t>Assessments</a:t>
            </a:r>
            <a:endParaRPr/>
          </a:p>
          <a:p>
            <a:pPr marL="0" marR="0" lvl="0" indent="0" algn="l" rtl="0">
              <a:lnSpc>
                <a:spcPct val="90000"/>
              </a:lnSpc>
              <a:spcBef>
                <a:spcPts val="0"/>
              </a:spcBef>
              <a:spcAft>
                <a:spcPts val="0"/>
              </a:spcAft>
              <a:buClr>
                <a:schemeClr val="lt1"/>
              </a:buClr>
              <a:buSzPts val="4400"/>
              <a:buFont typeface="Arial"/>
              <a:buNone/>
            </a:pPr>
            <a:endParaRPr sz="1800" b="1" i="0" u="none" strike="noStrike" cap="none">
              <a:solidFill>
                <a:schemeClr val="lt1"/>
              </a:solidFill>
              <a:latin typeface="Open Sans"/>
              <a:ea typeface="Open Sans"/>
              <a:cs typeface="Open Sans"/>
              <a:sym typeface="Open Sans"/>
            </a:endParaRPr>
          </a:p>
          <a:p>
            <a:pPr marL="285750" marR="0" lvl="0" indent="-285750" algn="l" rtl="0">
              <a:lnSpc>
                <a:spcPct val="90000"/>
              </a:lnSpc>
              <a:spcBef>
                <a:spcPts val="0"/>
              </a:spcBef>
              <a:spcAft>
                <a:spcPts val="0"/>
              </a:spcAft>
              <a:buClr>
                <a:schemeClr val="lt1"/>
              </a:buClr>
              <a:buSzPts val="2200"/>
              <a:buFont typeface="Arial"/>
              <a:buChar char="•"/>
            </a:pPr>
            <a:r>
              <a:rPr lang="en-US" sz="2200" b="0" i="0" u="none" strike="noStrike" cap="none">
                <a:solidFill>
                  <a:schemeClr val="lt1"/>
                </a:solidFill>
                <a:latin typeface="Open Sans"/>
                <a:ea typeface="Open Sans"/>
                <a:cs typeface="Open Sans"/>
                <a:sym typeface="Open Sans"/>
              </a:rPr>
              <a:t>Community Mapping</a:t>
            </a:r>
            <a:endParaRPr/>
          </a:p>
          <a:p>
            <a:pPr marL="285750" marR="0" lvl="0" indent="-146050" algn="l" rtl="0">
              <a:lnSpc>
                <a:spcPct val="90000"/>
              </a:lnSpc>
              <a:spcBef>
                <a:spcPts val="0"/>
              </a:spcBef>
              <a:spcAft>
                <a:spcPts val="0"/>
              </a:spcAft>
              <a:buClr>
                <a:schemeClr val="lt1"/>
              </a:buClr>
              <a:buSzPts val="2200"/>
              <a:buFont typeface="Arial"/>
              <a:buNone/>
            </a:pPr>
            <a:endParaRPr sz="2200" b="0" i="0" u="none" strike="noStrike" cap="none">
              <a:solidFill>
                <a:schemeClr val="lt1"/>
              </a:solidFill>
              <a:latin typeface="Open Sans"/>
              <a:ea typeface="Open Sans"/>
              <a:cs typeface="Open Sans"/>
              <a:sym typeface="Open Sans"/>
            </a:endParaRPr>
          </a:p>
          <a:p>
            <a:pPr marL="285750" marR="0" lvl="0" indent="-285750" algn="l" rtl="0">
              <a:lnSpc>
                <a:spcPct val="90000"/>
              </a:lnSpc>
              <a:spcBef>
                <a:spcPts val="0"/>
              </a:spcBef>
              <a:spcAft>
                <a:spcPts val="0"/>
              </a:spcAft>
              <a:buClr>
                <a:schemeClr val="lt1"/>
              </a:buClr>
              <a:buSzPts val="2200"/>
              <a:buFont typeface="Arial"/>
              <a:buChar char="•"/>
            </a:pPr>
            <a:r>
              <a:rPr lang="en-US" sz="2200" b="0" i="0" u="none" strike="noStrike" cap="none">
                <a:solidFill>
                  <a:schemeClr val="lt1"/>
                </a:solidFill>
                <a:latin typeface="Open Sans"/>
                <a:ea typeface="Open Sans"/>
                <a:cs typeface="Open Sans"/>
                <a:sym typeface="Open Sans"/>
              </a:rPr>
              <a:t>(DANA) Damage and needs analysis</a:t>
            </a:r>
            <a:endParaRPr/>
          </a:p>
          <a:p>
            <a:pPr marL="285750" marR="0" lvl="0" indent="-146050" algn="l" rtl="0">
              <a:lnSpc>
                <a:spcPct val="90000"/>
              </a:lnSpc>
              <a:spcBef>
                <a:spcPts val="0"/>
              </a:spcBef>
              <a:spcAft>
                <a:spcPts val="0"/>
              </a:spcAft>
              <a:buClr>
                <a:schemeClr val="lt1"/>
              </a:buClr>
              <a:buSzPts val="2200"/>
              <a:buFont typeface="Arial"/>
              <a:buNone/>
            </a:pPr>
            <a:endParaRPr sz="2200" b="0" i="0" u="none" strike="noStrike" cap="none">
              <a:solidFill>
                <a:schemeClr val="lt1"/>
              </a:solidFill>
              <a:latin typeface="Open Sans"/>
              <a:ea typeface="Open Sans"/>
              <a:cs typeface="Open Sans"/>
              <a:sym typeface="Open Sans"/>
            </a:endParaRPr>
          </a:p>
          <a:p>
            <a:pPr marL="285750" marR="0" lvl="0" indent="-285750" algn="l" rtl="0">
              <a:lnSpc>
                <a:spcPct val="90000"/>
              </a:lnSpc>
              <a:spcBef>
                <a:spcPts val="0"/>
              </a:spcBef>
              <a:spcAft>
                <a:spcPts val="0"/>
              </a:spcAft>
              <a:buClr>
                <a:schemeClr val="lt1"/>
              </a:buClr>
              <a:buSzPts val="2200"/>
              <a:buFont typeface="Arial"/>
              <a:buChar char="•"/>
            </a:pPr>
            <a:r>
              <a:rPr lang="en-US" sz="2200" b="0" i="0" u="none" strike="noStrike" cap="none">
                <a:solidFill>
                  <a:schemeClr val="lt1"/>
                </a:solidFill>
                <a:latin typeface="Open Sans"/>
                <a:ea typeface="Open Sans"/>
                <a:cs typeface="Open Sans"/>
                <a:sym typeface="Open Sans"/>
              </a:rPr>
              <a:t>Rapid Assessments (24 hrs)</a:t>
            </a:r>
            <a:endParaRPr/>
          </a:p>
          <a:p>
            <a:pPr marL="285750" marR="0" lvl="0" indent="-146050" algn="l" rtl="0">
              <a:lnSpc>
                <a:spcPct val="90000"/>
              </a:lnSpc>
              <a:spcBef>
                <a:spcPts val="0"/>
              </a:spcBef>
              <a:spcAft>
                <a:spcPts val="0"/>
              </a:spcAft>
              <a:buClr>
                <a:schemeClr val="lt1"/>
              </a:buClr>
              <a:buSzPts val="2200"/>
              <a:buFont typeface="Arial"/>
              <a:buNone/>
            </a:pPr>
            <a:endParaRPr sz="2200" b="0" i="0" u="none" strike="noStrike" cap="none">
              <a:solidFill>
                <a:schemeClr val="lt1"/>
              </a:solidFill>
              <a:latin typeface="Open Sans"/>
              <a:ea typeface="Open Sans"/>
              <a:cs typeface="Open Sans"/>
              <a:sym typeface="Open Sans"/>
            </a:endParaRPr>
          </a:p>
          <a:p>
            <a:pPr marL="285750" marR="0" lvl="0" indent="-285750" algn="l" rtl="0">
              <a:lnSpc>
                <a:spcPct val="90000"/>
              </a:lnSpc>
              <a:spcBef>
                <a:spcPts val="0"/>
              </a:spcBef>
              <a:spcAft>
                <a:spcPts val="0"/>
              </a:spcAft>
              <a:buClr>
                <a:schemeClr val="lt1"/>
              </a:buClr>
              <a:buSzPts val="2200"/>
              <a:buFont typeface="Arial"/>
              <a:buChar char="•"/>
            </a:pPr>
            <a:r>
              <a:rPr lang="en-US" sz="2200" b="0" i="0" u="none" strike="noStrike" cap="none">
                <a:solidFill>
                  <a:schemeClr val="lt1"/>
                </a:solidFill>
                <a:latin typeface="Open Sans"/>
                <a:ea typeface="Open Sans"/>
                <a:cs typeface="Open Sans"/>
                <a:sym typeface="Open Sans"/>
              </a:rPr>
              <a:t>Detailed assessments</a:t>
            </a:r>
            <a:endParaRPr/>
          </a:p>
          <a:p>
            <a:pPr marL="285750" marR="0" lvl="0" indent="-146050" algn="l" rtl="0">
              <a:lnSpc>
                <a:spcPct val="90000"/>
              </a:lnSpc>
              <a:spcBef>
                <a:spcPts val="0"/>
              </a:spcBef>
              <a:spcAft>
                <a:spcPts val="0"/>
              </a:spcAft>
              <a:buClr>
                <a:schemeClr val="lt1"/>
              </a:buClr>
              <a:buSzPts val="2200"/>
              <a:buFont typeface="Arial"/>
              <a:buNone/>
            </a:pPr>
            <a:endParaRPr sz="2200" b="0" i="0" u="none" strike="noStrike" cap="none">
              <a:solidFill>
                <a:schemeClr val="lt1"/>
              </a:solidFill>
              <a:latin typeface="Open Sans"/>
              <a:ea typeface="Open Sans"/>
              <a:cs typeface="Open Sans"/>
              <a:sym typeface="Open Sans"/>
            </a:endParaRPr>
          </a:p>
          <a:p>
            <a:pPr marL="285750" marR="0" lvl="0" indent="-285750" algn="l" rtl="0">
              <a:lnSpc>
                <a:spcPct val="90000"/>
              </a:lnSpc>
              <a:spcBef>
                <a:spcPts val="0"/>
              </a:spcBef>
              <a:spcAft>
                <a:spcPts val="0"/>
              </a:spcAft>
              <a:buClr>
                <a:schemeClr val="lt1"/>
              </a:buClr>
              <a:buSzPts val="2200"/>
              <a:buFont typeface="Arial"/>
              <a:buChar char="•"/>
            </a:pPr>
            <a:r>
              <a:rPr lang="en-US" sz="2200" b="0" i="0" u="none" strike="noStrike" cap="none">
                <a:solidFill>
                  <a:schemeClr val="lt1"/>
                </a:solidFill>
                <a:latin typeface="Open Sans"/>
                <a:ea typeface="Open Sans"/>
                <a:cs typeface="Open Sans"/>
                <a:sym typeface="Open Sans"/>
              </a:rPr>
              <a:t>Ongoing Community Monitoring  and Surveillance</a:t>
            </a:r>
            <a:endParaRPr/>
          </a:p>
          <a:p>
            <a:pPr marL="0" marR="0" lvl="0" indent="0" algn="l" rtl="0">
              <a:lnSpc>
                <a:spcPct val="90000"/>
              </a:lnSpc>
              <a:spcBef>
                <a:spcPts val="0"/>
              </a:spcBef>
              <a:spcAft>
                <a:spcPts val="0"/>
              </a:spcAft>
              <a:buClr>
                <a:schemeClr val="lt1"/>
              </a:buClr>
              <a:buSzPts val="4400"/>
              <a:buFont typeface="Arial"/>
              <a:buNone/>
            </a:pPr>
            <a:endParaRPr sz="1800" b="1" i="0" u="none" strike="noStrike" cap="none">
              <a:solidFill>
                <a:schemeClr val="lt1"/>
              </a:solidFill>
              <a:latin typeface="Open Sans"/>
              <a:ea typeface="Open Sans"/>
              <a:cs typeface="Open Sans"/>
              <a:sym typeface="Open Sans"/>
            </a:endParaRPr>
          </a:p>
        </p:txBody>
      </p:sp>
      <p:sp>
        <p:nvSpPr>
          <p:cNvPr id="154" name="Google Shape;154;p7"/>
          <p:cNvSpPr txBox="1"/>
          <p:nvPr/>
        </p:nvSpPr>
        <p:spPr>
          <a:xfrm>
            <a:off x="5041034" y="1166842"/>
            <a:ext cx="6482833"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E42D38"/>
                </a:solidFill>
                <a:latin typeface="Open Sans"/>
                <a:ea typeface="Open Sans"/>
                <a:cs typeface="Open Sans"/>
                <a:sym typeface="Open Sans"/>
              </a:rPr>
              <a:t>Key Areas To Cover When Doing Assessments</a:t>
            </a:r>
            <a:endParaRPr/>
          </a:p>
          <a:p>
            <a:pPr marL="0" marR="0" lvl="0" indent="0" algn="l" rtl="0">
              <a:spcBef>
                <a:spcPts val="0"/>
              </a:spcBef>
              <a:spcAft>
                <a:spcPts val="0"/>
              </a:spcAft>
              <a:buNone/>
            </a:pPr>
            <a:endParaRPr sz="2400" b="0" i="0" u="none" strike="noStrike" cap="none">
              <a:solidFill>
                <a:schemeClr val="dk1"/>
              </a:solidFill>
              <a:latin typeface="Open Sans"/>
              <a:ea typeface="Open Sans"/>
              <a:cs typeface="Open Sans"/>
              <a:sym typeface="Open Sans"/>
            </a:endParaRPr>
          </a:p>
          <a:p>
            <a:pPr marL="342900" marR="0" lvl="0" indent="-342900" algn="l" rtl="0">
              <a:spcBef>
                <a:spcPts val="0"/>
              </a:spcBef>
              <a:spcAft>
                <a:spcPts val="0"/>
              </a:spcAft>
              <a:buClr>
                <a:srgbClr val="E42D38"/>
              </a:buClr>
              <a:buSzPts val="3300"/>
              <a:buFont typeface="Arial"/>
              <a:buChar char="•"/>
            </a:pPr>
            <a:r>
              <a:rPr lang="en-US" sz="2200" b="0" i="0" u="none" strike="noStrike" cap="none">
                <a:solidFill>
                  <a:schemeClr val="dk1"/>
                </a:solidFill>
                <a:latin typeface="Open Sans"/>
                <a:ea typeface="Open Sans"/>
                <a:cs typeface="Open Sans"/>
                <a:sym typeface="Open Sans"/>
              </a:rPr>
              <a:t>Health and Psychosocial Support</a:t>
            </a:r>
            <a:endParaRPr/>
          </a:p>
          <a:p>
            <a:pPr marL="342900" marR="0" lvl="0" indent="-133350" algn="l" rtl="0">
              <a:spcBef>
                <a:spcPts val="0"/>
              </a:spcBef>
              <a:spcAft>
                <a:spcPts val="0"/>
              </a:spcAft>
              <a:buClr>
                <a:srgbClr val="E42D38"/>
              </a:buClr>
              <a:buSzPts val="3300"/>
              <a:buFont typeface="Arial"/>
              <a:buNone/>
            </a:pPr>
            <a:endParaRPr sz="2200" b="0" i="0" u="none" strike="noStrike" cap="none">
              <a:solidFill>
                <a:schemeClr val="dk1"/>
              </a:solidFill>
              <a:latin typeface="Open Sans"/>
              <a:ea typeface="Open Sans"/>
              <a:cs typeface="Open Sans"/>
              <a:sym typeface="Open Sans"/>
            </a:endParaRPr>
          </a:p>
          <a:p>
            <a:pPr marL="342900" marR="0" lvl="0" indent="-342900" algn="l" rtl="0">
              <a:spcBef>
                <a:spcPts val="0"/>
              </a:spcBef>
              <a:spcAft>
                <a:spcPts val="0"/>
              </a:spcAft>
              <a:buClr>
                <a:srgbClr val="E42D38"/>
              </a:buClr>
              <a:buSzPts val="3300"/>
              <a:buFont typeface="Arial"/>
              <a:buChar char="•"/>
            </a:pPr>
            <a:r>
              <a:rPr lang="en-US" sz="2200" b="0" i="0" u="none" strike="noStrike" cap="none">
                <a:solidFill>
                  <a:schemeClr val="dk1"/>
                </a:solidFill>
                <a:latin typeface="Open Sans"/>
                <a:ea typeface="Open Sans"/>
                <a:cs typeface="Open Sans"/>
                <a:sym typeface="Open Sans"/>
              </a:rPr>
              <a:t>Water and Sanitation</a:t>
            </a:r>
            <a:endParaRPr/>
          </a:p>
          <a:p>
            <a:pPr marL="342900" marR="0" lvl="0" indent="-133350" algn="l" rtl="0">
              <a:spcBef>
                <a:spcPts val="0"/>
              </a:spcBef>
              <a:spcAft>
                <a:spcPts val="0"/>
              </a:spcAft>
              <a:buClr>
                <a:srgbClr val="E42D38"/>
              </a:buClr>
              <a:buSzPts val="3300"/>
              <a:buFont typeface="Arial"/>
              <a:buNone/>
            </a:pPr>
            <a:endParaRPr sz="2200" b="0" i="0" u="none" strike="noStrike" cap="none">
              <a:solidFill>
                <a:schemeClr val="dk1"/>
              </a:solidFill>
              <a:latin typeface="Open Sans"/>
              <a:ea typeface="Open Sans"/>
              <a:cs typeface="Open Sans"/>
              <a:sym typeface="Open Sans"/>
            </a:endParaRPr>
          </a:p>
          <a:p>
            <a:pPr marL="342900" marR="0" lvl="0" indent="-342900" algn="l" rtl="0">
              <a:spcBef>
                <a:spcPts val="0"/>
              </a:spcBef>
              <a:spcAft>
                <a:spcPts val="0"/>
              </a:spcAft>
              <a:buClr>
                <a:srgbClr val="E42D38"/>
              </a:buClr>
              <a:buSzPts val="3300"/>
              <a:buFont typeface="Arial"/>
              <a:buChar char="•"/>
            </a:pPr>
            <a:r>
              <a:rPr lang="en-US" sz="2200" b="0" i="0" u="none" strike="noStrike" cap="none">
                <a:solidFill>
                  <a:schemeClr val="dk1"/>
                </a:solidFill>
                <a:latin typeface="Open Sans"/>
                <a:ea typeface="Open Sans"/>
                <a:cs typeface="Open Sans"/>
                <a:sym typeface="Open Sans"/>
              </a:rPr>
              <a:t>Shelter</a:t>
            </a:r>
            <a:endParaRPr/>
          </a:p>
          <a:p>
            <a:pPr marL="342900" marR="0" lvl="0" indent="-133350" algn="l" rtl="0">
              <a:spcBef>
                <a:spcPts val="0"/>
              </a:spcBef>
              <a:spcAft>
                <a:spcPts val="0"/>
              </a:spcAft>
              <a:buClr>
                <a:srgbClr val="E42D38"/>
              </a:buClr>
              <a:buSzPts val="3300"/>
              <a:buFont typeface="Arial"/>
              <a:buNone/>
            </a:pPr>
            <a:endParaRPr sz="2200" b="0" i="0" u="none" strike="noStrike" cap="none">
              <a:solidFill>
                <a:schemeClr val="dk1"/>
              </a:solidFill>
              <a:latin typeface="Open Sans"/>
              <a:ea typeface="Open Sans"/>
              <a:cs typeface="Open Sans"/>
              <a:sym typeface="Open Sans"/>
            </a:endParaRPr>
          </a:p>
          <a:p>
            <a:pPr marL="342900" marR="0" lvl="0" indent="-342900" algn="l" rtl="0">
              <a:spcBef>
                <a:spcPts val="0"/>
              </a:spcBef>
              <a:spcAft>
                <a:spcPts val="0"/>
              </a:spcAft>
              <a:buClr>
                <a:srgbClr val="E42D38"/>
              </a:buClr>
              <a:buSzPts val="3300"/>
              <a:buFont typeface="Arial"/>
              <a:buChar char="•"/>
            </a:pPr>
            <a:r>
              <a:rPr lang="en-US" sz="2200" b="0" i="0" u="none" strike="noStrike" cap="none">
                <a:solidFill>
                  <a:schemeClr val="dk1"/>
                </a:solidFill>
                <a:latin typeface="Open Sans"/>
                <a:ea typeface="Open Sans"/>
                <a:cs typeface="Open Sans"/>
                <a:sym typeface="Open Sans"/>
              </a:rPr>
              <a:t>Livelihood, economic and infrastructural damage, including damage to the physical environment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8" descr="D:\CDRT UPdate\pics\20120201_328.JPG"/>
          <p:cNvPicPr preferRelativeResize="0"/>
          <p:nvPr/>
        </p:nvPicPr>
        <p:blipFill rotWithShape="1">
          <a:blip r:embed="rId3">
            <a:alphaModFix/>
          </a:blip>
          <a:srcRect t="3892"/>
          <a:stretch/>
        </p:blipFill>
        <p:spPr>
          <a:xfrm>
            <a:off x="3568353" y="-5347"/>
            <a:ext cx="8623648" cy="6858000"/>
          </a:xfrm>
          <a:prstGeom prst="rect">
            <a:avLst/>
          </a:prstGeom>
          <a:noFill/>
          <a:ln>
            <a:noFill/>
          </a:ln>
        </p:spPr>
      </p:pic>
      <p:sp>
        <p:nvSpPr>
          <p:cNvPr id="160" name="Google Shape;160;p8"/>
          <p:cNvSpPr/>
          <p:nvPr/>
        </p:nvSpPr>
        <p:spPr>
          <a:xfrm>
            <a:off x="-16474" y="-5347"/>
            <a:ext cx="4588474"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61" name="Google Shape;161;p8"/>
          <p:cNvSpPr txBox="1"/>
          <p:nvPr/>
        </p:nvSpPr>
        <p:spPr>
          <a:xfrm>
            <a:off x="476034" y="1072259"/>
            <a:ext cx="3870336"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i="0" u="none" strike="noStrike" cap="none">
                <a:solidFill>
                  <a:srgbClr val="E42D38"/>
                </a:solidFill>
                <a:latin typeface="Open Sans"/>
                <a:ea typeface="Open Sans"/>
                <a:cs typeface="Open Sans"/>
                <a:sym typeface="Open Sans"/>
              </a:rPr>
              <a:t>If There Is No </a:t>
            </a:r>
            <a:endParaRPr/>
          </a:p>
          <a:p>
            <a:pPr marL="0" marR="0" lvl="0" indent="0" algn="l" rtl="0">
              <a:lnSpc>
                <a:spcPct val="90000"/>
              </a:lnSpc>
              <a:spcBef>
                <a:spcPts val="0"/>
              </a:spcBef>
              <a:spcAft>
                <a:spcPts val="0"/>
              </a:spcAft>
              <a:buClr>
                <a:schemeClr val="lt1"/>
              </a:buClr>
              <a:buSzPts val="4400"/>
              <a:buFont typeface="Arial"/>
              <a:buNone/>
            </a:pPr>
            <a:r>
              <a:rPr lang="en-US" sz="3600" b="1" i="0" u="none" strike="noStrike" cap="none">
                <a:solidFill>
                  <a:srgbClr val="E42D38"/>
                </a:solidFill>
                <a:latin typeface="Open Sans"/>
                <a:ea typeface="Open Sans"/>
                <a:cs typeface="Open Sans"/>
                <a:sym typeface="Open Sans"/>
              </a:rPr>
              <a:t>Disaster Why Do An</a:t>
            </a:r>
            <a:endParaRPr/>
          </a:p>
          <a:p>
            <a:pPr marL="0" marR="0" lvl="0" indent="0" algn="l" rtl="0">
              <a:lnSpc>
                <a:spcPct val="90000"/>
              </a:lnSpc>
              <a:spcBef>
                <a:spcPts val="0"/>
              </a:spcBef>
              <a:spcAft>
                <a:spcPts val="0"/>
              </a:spcAft>
              <a:buClr>
                <a:schemeClr val="lt1"/>
              </a:buClr>
              <a:buSzPts val="4400"/>
              <a:buFont typeface="Arial"/>
              <a:buNone/>
            </a:pPr>
            <a:r>
              <a:rPr lang="en-US" sz="3600" b="1" i="0" u="none" strike="noStrike" cap="none">
                <a:solidFill>
                  <a:srgbClr val="E42D38"/>
                </a:solidFill>
                <a:latin typeface="Open Sans"/>
                <a:ea typeface="Open Sans"/>
                <a:cs typeface="Open Sans"/>
                <a:sym typeface="Open Sans"/>
              </a:rPr>
              <a:t>Assessment?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9" descr="No photo description available."/>
          <p:cNvPicPr preferRelativeResize="0"/>
          <p:nvPr/>
        </p:nvPicPr>
        <p:blipFill rotWithShape="1">
          <a:blip r:embed="rId3">
            <a:alphaModFix/>
          </a:blip>
          <a:srcRect t="12470" b="12470"/>
          <a:stretch/>
        </p:blipFill>
        <p:spPr>
          <a:xfrm>
            <a:off x="3055156" y="-5347"/>
            <a:ext cx="9136844" cy="6858000"/>
          </a:xfrm>
          <a:prstGeom prst="rect">
            <a:avLst/>
          </a:prstGeom>
          <a:noFill/>
          <a:ln>
            <a:noFill/>
          </a:ln>
        </p:spPr>
      </p:pic>
      <p:sp>
        <p:nvSpPr>
          <p:cNvPr id="168" name="Google Shape;168;p9"/>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69" name="Google Shape;169;p9"/>
          <p:cNvSpPr txBox="1"/>
          <p:nvPr/>
        </p:nvSpPr>
        <p:spPr>
          <a:xfrm>
            <a:off x="281037" y="638258"/>
            <a:ext cx="3609079"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i="0" u="none" strike="noStrike" cap="none">
                <a:solidFill>
                  <a:srgbClr val="E42D38"/>
                </a:solidFill>
                <a:latin typeface="Open Sans"/>
                <a:ea typeface="Open Sans"/>
                <a:cs typeface="Open Sans"/>
                <a:sym typeface="Open Sans"/>
              </a:rPr>
              <a:t>Assessments Done Before A Disaster Allows You To:</a:t>
            </a:r>
            <a:endParaRPr/>
          </a:p>
        </p:txBody>
      </p:sp>
      <p:sp>
        <p:nvSpPr>
          <p:cNvPr id="170" name="Google Shape;170;p9"/>
          <p:cNvSpPr/>
          <p:nvPr/>
        </p:nvSpPr>
        <p:spPr>
          <a:xfrm>
            <a:off x="4475615" y="3429000"/>
            <a:ext cx="7435348" cy="2876797"/>
          </a:xfrm>
          <a:prstGeom prst="rect">
            <a:avLst/>
          </a:prstGeom>
          <a:solidFill>
            <a:srgbClr val="E42D38">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1" name="Google Shape;171;p9"/>
          <p:cNvSpPr txBox="1"/>
          <p:nvPr/>
        </p:nvSpPr>
        <p:spPr>
          <a:xfrm>
            <a:off x="4685905" y="3616456"/>
            <a:ext cx="7105148" cy="246221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2200"/>
              <a:buFont typeface="Arial"/>
              <a:buChar char="•"/>
            </a:pPr>
            <a:r>
              <a:rPr lang="en-US" sz="2200" b="0" i="0" u="none" strike="noStrike" cap="none">
                <a:solidFill>
                  <a:schemeClr val="lt1"/>
                </a:solidFill>
                <a:latin typeface="Open Sans"/>
                <a:ea typeface="Open Sans"/>
                <a:cs typeface="Open Sans"/>
                <a:sym typeface="Open Sans"/>
              </a:rPr>
              <a:t>Determine how familiar you are with information to be collected.</a:t>
            </a:r>
            <a:endParaRPr/>
          </a:p>
          <a:p>
            <a:pPr marL="285750" marR="0" lvl="0" indent="-146050" algn="l" rtl="0">
              <a:spcBef>
                <a:spcPts val="0"/>
              </a:spcBef>
              <a:spcAft>
                <a:spcPts val="0"/>
              </a:spcAft>
              <a:buClr>
                <a:schemeClr val="dk1"/>
              </a:buClr>
              <a:buSzPts val="2200"/>
              <a:buFont typeface="Arial"/>
              <a:buNone/>
            </a:pPr>
            <a:endParaRPr sz="2200" b="0" i="0" u="none" strike="noStrike" cap="none">
              <a:solidFill>
                <a:schemeClr val="lt1"/>
              </a:solidFill>
              <a:latin typeface="Open Sans"/>
              <a:ea typeface="Open Sans"/>
              <a:cs typeface="Open Sans"/>
              <a:sym typeface="Open Sans"/>
            </a:endParaRPr>
          </a:p>
          <a:p>
            <a:pPr marL="285750" marR="0" lvl="0" indent="-285750" algn="l" rtl="0">
              <a:spcBef>
                <a:spcPts val="0"/>
              </a:spcBef>
              <a:spcAft>
                <a:spcPts val="0"/>
              </a:spcAft>
              <a:buClr>
                <a:schemeClr val="lt1"/>
              </a:buClr>
              <a:buSzPts val="2200"/>
              <a:buFont typeface="Arial"/>
              <a:buChar char="•"/>
            </a:pPr>
            <a:r>
              <a:rPr lang="en-US" sz="2200" b="0" i="0" u="none" strike="noStrike" cap="none">
                <a:solidFill>
                  <a:schemeClr val="lt1"/>
                </a:solidFill>
                <a:latin typeface="Open Sans"/>
                <a:ea typeface="Open Sans"/>
                <a:cs typeface="Open Sans"/>
                <a:sym typeface="Open Sans"/>
              </a:rPr>
              <a:t>Identify gaps and capacities. </a:t>
            </a:r>
            <a:endParaRPr/>
          </a:p>
          <a:p>
            <a:pPr marL="285750" marR="0" lvl="0" indent="-146050" algn="l" rtl="0">
              <a:spcBef>
                <a:spcPts val="0"/>
              </a:spcBef>
              <a:spcAft>
                <a:spcPts val="0"/>
              </a:spcAft>
              <a:buClr>
                <a:schemeClr val="dk1"/>
              </a:buClr>
              <a:buSzPts val="2200"/>
              <a:buFont typeface="Arial"/>
              <a:buNone/>
            </a:pPr>
            <a:endParaRPr sz="2200" b="0" i="0" u="none" strike="noStrike" cap="none">
              <a:solidFill>
                <a:schemeClr val="lt1"/>
              </a:solidFill>
              <a:latin typeface="Open Sans"/>
              <a:ea typeface="Open Sans"/>
              <a:cs typeface="Open Sans"/>
              <a:sym typeface="Open Sans"/>
            </a:endParaRPr>
          </a:p>
          <a:p>
            <a:pPr marL="285750" marR="0" lvl="0" indent="-285750" algn="l" rtl="0">
              <a:spcBef>
                <a:spcPts val="0"/>
              </a:spcBef>
              <a:spcAft>
                <a:spcPts val="0"/>
              </a:spcAft>
              <a:buClr>
                <a:schemeClr val="lt1"/>
              </a:buClr>
              <a:buSzPts val="2200"/>
              <a:buFont typeface="Arial"/>
              <a:buChar char="•"/>
            </a:pPr>
            <a:r>
              <a:rPr lang="en-US" sz="2200" b="0" i="0" u="none" strike="noStrike" cap="none">
                <a:solidFill>
                  <a:schemeClr val="lt1"/>
                </a:solidFill>
                <a:latin typeface="Open Sans"/>
                <a:ea typeface="Open Sans"/>
                <a:cs typeface="Open Sans"/>
                <a:sym typeface="Open Sans"/>
              </a:rPr>
              <a:t>Plan according to resources available in the community</a:t>
            </a:r>
            <a:r>
              <a:rPr lang="en-US" sz="1800" b="0" i="0" u="none" strike="noStrike" cap="none">
                <a:solidFill>
                  <a:schemeClr val="lt1"/>
                </a:solidFill>
                <a:latin typeface="Open Sans"/>
                <a:ea typeface="Open Sans"/>
                <a:cs typeface="Open Sans"/>
                <a:sym typeface="Open Sans"/>
              </a:rPr>
              <a:t>.</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2792</Words>
  <Application>Microsoft Office PowerPoint</Application>
  <PresentationFormat>Widescreen</PresentationFormat>
  <Paragraphs>338</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Noto Sans Symbols</vt:lpstr>
      <vt:lpstr>Wingdings</vt:lpstr>
      <vt:lpstr>Calibri</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 Nicholas</dc:creator>
  <cp:lastModifiedBy>Vanita REDOY</cp:lastModifiedBy>
  <cp:revision>2</cp:revision>
  <dcterms:created xsi:type="dcterms:W3CDTF">2021-09-10T07:38:40Z</dcterms:created>
  <dcterms:modified xsi:type="dcterms:W3CDTF">2025-06-16T15:18:42Z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2022-06-01T21:01:33Z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ddcbfbd7-c457-4f2e-bb27-8f3835bc56ed</vt:lpwstr>
  </property>
  <property fmtid="{D5CDD505-2E9C-101B-9397-08002B2CF9AE}" pid="8" name="MSIP_Label_caf3f7fd-5cd4-4287-9002-aceb9af13c42_ContentBits">
    <vt:lpwstr>2</vt:lpwstr>
  </property>
</Properties>
</file>