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</p:sldIdLst>
  <p:sldSz cx="12192000" cy="6858000"/>
  <p:notesSz cx="6858000" cy="9144000"/>
  <p:embeddedFontLs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Rdd1BXIQ6pLFUf7+EHNAMcCFO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THOMAS" userId="7388ade7-5052-4fc2-85b0-57f7b6ccd4a2" providerId="ADAL" clId="{27AC46D7-DBE9-4AEB-B017-C3E766D86F5E}"/>
    <pc:docChg chg="delSld">
      <pc:chgData name="Renee THOMAS" userId="7388ade7-5052-4fc2-85b0-57f7b6ccd4a2" providerId="ADAL" clId="{27AC46D7-DBE9-4AEB-B017-C3E766D86F5E}" dt="2025-06-16T17:30:57.226" v="0" actId="2696"/>
      <pc:docMkLst>
        <pc:docMk/>
      </pc:docMkLst>
      <pc:sldChg chg="del">
        <pc:chgData name="Renee THOMAS" userId="7388ade7-5052-4fc2-85b0-57f7b6ccd4a2" providerId="ADAL" clId="{27AC46D7-DBE9-4AEB-B017-C3E766D86F5E}" dt="2025-06-16T17:30:57.226" v="0" actId="2696"/>
        <pc:sldMkLst>
          <pc:docMk/>
          <pc:sldMk cId="0" sldId="283"/>
        </pc:sldMkLst>
      </pc:sldChg>
      <pc:sldChg chg="del">
        <pc:chgData name="Renee THOMAS" userId="7388ade7-5052-4fc2-85b0-57f7b6ccd4a2" providerId="ADAL" clId="{27AC46D7-DBE9-4AEB-B017-C3E766D86F5E}" dt="2025-06-16T17:30:57.226" v="0" actId="2696"/>
        <pc:sldMkLst>
          <pc:docMk/>
          <pc:sldMk cId="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Update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Develop and maintain training materials to the highest standard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Evaluate impact of trainings and</a:t>
            </a:r>
            <a:r>
              <a:rPr lang="en-US"/>
              <a:t> the effectiveness of training and modify materials as appropriate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Assess Training needs - </a:t>
            </a:r>
            <a:r>
              <a:rPr lang="en-US"/>
              <a:t>Maintain effective communication with the CDRTs to ascertain training needs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Research/Source</a:t>
            </a:r>
            <a:r>
              <a:rPr lang="en-US"/>
              <a:t>  - Assist in the procurement of materials to support the delivery of trainings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Record</a:t>
            </a:r>
            <a:r>
              <a:rPr lang="en-US"/>
              <a:t> CDRT Skills set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Note: This is the typical structure of a CDRT Team. This would also differ in each country. The team should be organized to suit the needs of the community.</a:t>
            </a: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are the things that your community has that can help it to be prepared or to response to a disaster. Make a list of them. These could be persons with skills, a shelter, equipment and so 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What are they?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Where are they located?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Who has access to them?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Ask the community to share examples of alerts that are received whether they are from national organisations or from a community early warning system.</a:t>
            </a:r>
            <a:endParaRPr/>
          </a:p>
        </p:txBody>
      </p:sp>
      <p:sp>
        <p:nvSpPr>
          <p:cNvPr id="347" name="Google Shape;3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priority of a CDRT during a disaster is to ensure their safety and that of family members</a:t>
            </a:r>
            <a:endParaRPr/>
          </a:p>
        </p:txBody>
      </p:sp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0" name="Google Shape;4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Understand CDRT Roles and Responsibilities – learning about different types of response agencies their roles and how CDRTs fit in and fill gaps in the National Response Systems, as well as gathering what is expected of a CDRT, before, during and after an emergency.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How to form a CDRT and team organization – How to organise a CDRT team based on skills set and deploy CDRT members based on resources, as well as services needed.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CDRT Structure and decision making – Understanding the CDRT reporting lines, operating lines and how decision are made in a timely manner to prevent loss and damage. 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CDRTs and response -  assessing when CDRT intervention is needed, how to intervene, while prioritizing personal safety, what is required when responding and what type of reporting, as well as assessments are needed.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CDRTs as well as Community Emergency Response Teams (CERTs), collectively referred to as Community Response Teams, form part of the national response mechanism of a country.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 that the structure at a national level can differ in each country. It’s important to understand how it works in your country’s context.</a:t>
            </a: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Members of the Steering Committee should include the National Disaster Organization as the Chair, the National Society as the Co-chair and members of three relevant partnering agencies (fire, medical, police/military, social development ministry and/or NGOs.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Leads and oversees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Leads steering committee and oversees all CRT activities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Builds</a:t>
            </a:r>
            <a:r>
              <a:rPr lang="en-US"/>
              <a:t> </a:t>
            </a:r>
            <a:r>
              <a:rPr lang="en-US" b="1"/>
              <a:t>the team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Develops and manages relationships and communication across the assigned priority areas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Strategic planning</a:t>
            </a:r>
            <a:r>
              <a:rPr lang="en-US"/>
              <a:t>, </a:t>
            </a:r>
            <a:r>
              <a:rPr lang="en-US" b="1"/>
              <a:t>Growth</a:t>
            </a:r>
            <a:r>
              <a:rPr lang="en-US"/>
              <a:t> </a:t>
            </a:r>
            <a:r>
              <a:rPr lang="en-US" b="1"/>
              <a:t>&amp;</a:t>
            </a:r>
            <a:r>
              <a:rPr lang="en-US"/>
              <a:t> </a:t>
            </a:r>
            <a:r>
              <a:rPr lang="en-US" b="1"/>
              <a:t>Development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Participates in ongoing strategic planning and seeks new opportunities for growth and development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/>
              <a:t>Monitoring and Evaluation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Participates in monitoring and evaluating efforts within the priority areas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participants what other responsibilities they believe the secretariat to handle: (full list below)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meetings are effectively organised and minutes taken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 chair to plan meetings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 agenda items from committee members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Circulate approved minutes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that agreed actions are carried out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effective records and administration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up-to-date contact details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Filing minutes and reports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list of names and addresses that are useful to the group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a list of the group’s activities and future plans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Upholding legal requirements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Acting as custodian 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quorum is present at meetings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elections are in line with stipulated procedures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group activities are in line with its objectives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and correspondence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all committee correspondence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Filing all committee correspondence  received and copies sent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copies of any publications (e.g. leaflets, etc.)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7" descr="{&quot;HashCode&quot;:-45436510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581126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9" descr="A person in a car writing on a piece of pap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6201" b="9398"/>
          <a:stretch/>
        </p:blipFill>
        <p:spPr>
          <a:xfrm>
            <a:off x="0" y="-5637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9"/>
          <p:cNvGrpSpPr/>
          <p:nvPr/>
        </p:nvGrpSpPr>
        <p:grpSpPr>
          <a:xfrm>
            <a:off x="0" y="1814273"/>
            <a:ext cx="12192000" cy="4540108"/>
            <a:chOff x="3544" y="1909969"/>
            <a:chExt cx="12192000" cy="4540108"/>
          </a:xfrm>
        </p:grpSpPr>
        <p:sp>
          <p:nvSpPr>
            <p:cNvPr id="92" name="Google Shape;92;p39"/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9"/>
            <p:cNvSpPr/>
            <p:nvPr/>
          </p:nvSpPr>
          <p:spPr>
            <a:xfrm>
              <a:off x="341197" y="1909972"/>
              <a:ext cx="5857584" cy="4540102"/>
            </a:xfrm>
            <a:prstGeom prst="rect">
              <a:avLst/>
            </a:prstGeom>
            <a:solidFill>
              <a:srgbClr val="F5333F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9"/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>
              <a:gsLst>
                <a:gs pos="0">
                  <a:srgbClr val="95141C"/>
                </a:gs>
                <a:gs pos="50000">
                  <a:srgbClr val="D81D29"/>
                </a:gs>
                <a:gs pos="100000">
                  <a:srgbClr val="FF243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9"/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>
              <a:gsLst>
                <a:gs pos="0">
                  <a:srgbClr val="95141C"/>
                </a:gs>
                <a:gs pos="50000">
                  <a:srgbClr val="D81D29"/>
                </a:gs>
                <a:gs pos="100000">
                  <a:srgbClr val="FF243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9"/>
          <p:cNvGrpSpPr/>
          <p:nvPr/>
        </p:nvGrpSpPr>
        <p:grpSpPr>
          <a:xfrm>
            <a:off x="324999" y="2351761"/>
            <a:ext cx="6589617" cy="3222682"/>
            <a:chOff x="324999" y="2351761"/>
            <a:chExt cx="6589617" cy="3222682"/>
          </a:xfrm>
        </p:grpSpPr>
        <p:sp>
          <p:nvSpPr>
            <p:cNvPr id="97" name="Google Shape;97;p39"/>
            <p:cNvSpPr/>
            <p:nvPr/>
          </p:nvSpPr>
          <p:spPr>
            <a:xfrm>
              <a:off x="478496" y="3557413"/>
              <a:ext cx="5502402" cy="1446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CDRTs Roles &amp; Structure</a:t>
              </a:r>
              <a:endParaRPr/>
            </a:p>
          </p:txBody>
        </p:sp>
        <p:sp>
          <p:nvSpPr>
            <p:cNvPr id="98" name="Google Shape;98;p39"/>
            <p:cNvSpPr/>
            <p:nvPr/>
          </p:nvSpPr>
          <p:spPr>
            <a:xfrm>
              <a:off x="478496" y="5143596"/>
              <a:ext cx="6436120" cy="43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For Community Disaster Response Teams</a:t>
              </a:r>
              <a:endParaRPr sz="2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99" name="Google Shape;99;p39" descr="A black and white rectangle with black 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/>
          <p:nvPr/>
        </p:nvSpPr>
        <p:spPr>
          <a:xfrm>
            <a:off x="-16475" y="-5347"/>
            <a:ext cx="4683477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362134" y="1317492"/>
            <a:ext cx="404361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Public Relations/ Communications Officer</a:t>
            </a:r>
            <a:endParaRPr sz="32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Share Info to the CDRT Team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Promote good work of CDRTs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Builds communication network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Public education activities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Engagement &amp; Inclusivity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9" descr="No photo description available."/>
          <p:cNvPicPr preferRelativeResize="0"/>
          <p:nvPr/>
        </p:nvPicPr>
        <p:blipFill rotWithShape="1">
          <a:blip r:embed="rId3">
            <a:alphaModFix/>
          </a:blip>
          <a:srcRect r="22281"/>
          <a:stretch/>
        </p:blipFill>
        <p:spPr>
          <a:xfrm>
            <a:off x="4667003" y="0"/>
            <a:ext cx="75249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/>
          <p:nvPr/>
        </p:nvSpPr>
        <p:spPr>
          <a:xfrm>
            <a:off x="0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700377" y="638259"/>
            <a:ext cx="249348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Training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Officer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2" name="Google Shape;222;p10" descr="A group of people sitting at a table in front of a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607" r="21018"/>
          <a:stretch/>
        </p:blipFill>
        <p:spPr>
          <a:xfrm>
            <a:off x="4211052" y="0"/>
            <a:ext cx="7980948" cy="68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4475625" y="3200400"/>
            <a:ext cx="7435200" cy="3323946"/>
          </a:xfrm>
          <a:prstGeom prst="rect">
            <a:avLst/>
          </a:prstGeom>
          <a:solidFill>
            <a:srgbClr val="F5333F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 txBox="1"/>
          <p:nvPr/>
        </p:nvSpPr>
        <p:spPr>
          <a:xfrm>
            <a:off x="4615725" y="3200399"/>
            <a:ext cx="72951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 Training Materials To The Highest Standard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Evaluate Impact Of Trainings 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Assess Training Needs 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Source Trainers, Equipment &amp; Materials For CDRT members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Record CDRT Skills set  </a:t>
            </a:r>
            <a:endParaRPr sz="2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 Simulations/Drills</a:t>
            </a:r>
            <a:endParaRPr sz="20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1" descr="A picture containing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9982" r="30719"/>
          <a:stretch/>
        </p:blipFill>
        <p:spPr>
          <a:xfrm>
            <a:off x="3562079" y="0"/>
            <a:ext cx="9311538" cy="68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-1" y="-5347"/>
            <a:ext cx="4726379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53971" y="1281867"/>
            <a:ext cx="3828024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Zonal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Coordinator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Schedule Trainings and refresher courses 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 the liaison between CDRTs and the response agency.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 Management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 CDRT roster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12"/>
          <p:cNvCxnSpPr/>
          <p:nvPr/>
        </p:nvCxnSpPr>
        <p:spPr>
          <a:xfrm>
            <a:off x="5095353" y="1852050"/>
            <a:ext cx="0" cy="432838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12"/>
          <p:cNvSpPr/>
          <p:nvPr/>
        </p:nvSpPr>
        <p:spPr>
          <a:xfrm>
            <a:off x="0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502653" y="1318743"/>
            <a:ext cx="3708399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 </a:t>
            </a:r>
            <a:b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Governance </a:t>
            </a:r>
            <a:b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Structure At The Community Level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9" name="Google Shape;239;p12"/>
          <p:cNvGrpSpPr/>
          <p:nvPr/>
        </p:nvGrpSpPr>
        <p:grpSpPr>
          <a:xfrm>
            <a:off x="4211052" y="241597"/>
            <a:ext cx="7765048" cy="6318113"/>
            <a:chOff x="4211052" y="422353"/>
            <a:chExt cx="7765048" cy="6318113"/>
          </a:xfrm>
        </p:grpSpPr>
        <p:grpSp>
          <p:nvGrpSpPr>
            <p:cNvPr id="240" name="Google Shape;240;p12"/>
            <p:cNvGrpSpPr/>
            <p:nvPr/>
          </p:nvGrpSpPr>
          <p:grpSpPr>
            <a:xfrm>
              <a:off x="4363142" y="2230142"/>
              <a:ext cx="1545331" cy="4510324"/>
              <a:chOff x="4744142" y="2128542"/>
              <a:chExt cx="1786894" cy="4510324"/>
            </a:xfrm>
          </p:grpSpPr>
          <p:sp>
            <p:nvSpPr>
              <p:cNvPr id="241" name="Google Shape;241;p12"/>
              <p:cNvSpPr/>
              <p:nvPr/>
            </p:nvSpPr>
            <p:spPr>
              <a:xfrm>
                <a:off x="4744142" y="2128542"/>
                <a:ext cx="1758540" cy="579474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Team 1</a:t>
                </a:r>
                <a:endParaRPr/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4744142" y="2901795"/>
                <a:ext cx="1758540" cy="467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Health</a:t>
                </a:r>
                <a:endParaRPr/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4744142" y="3562908"/>
                <a:ext cx="1758540" cy="467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Search &amp; Rescue</a:t>
                </a:r>
                <a:endParaRPr/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4744142" y="5450370"/>
                <a:ext cx="1758540" cy="467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Preparedness</a:t>
                </a:r>
                <a:endParaRPr/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4744142" y="4202128"/>
                <a:ext cx="1758540" cy="467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Shelter</a:t>
                </a:r>
                <a:endParaRPr/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4744142" y="4841348"/>
                <a:ext cx="1758540" cy="46733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Assessments</a:t>
                </a:r>
                <a:endParaRPr/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4772496" y="6059392"/>
                <a:ext cx="1758540" cy="57947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Emergency Communication</a:t>
                </a:r>
                <a:endParaRPr/>
              </a:p>
            </p:txBody>
          </p:sp>
        </p:grpSp>
        <p:grpSp>
          <p:nvGrpSpPr>
            <p:cNvPr id="248" name="Google Shape;248;p12"/>
            <p:cNvGrpSpPr/>
            <p:nvPr/>
          </p:nvGrpSpPr>
          <p:grpSpPr>
            <a:xfrm>
              <a:off x="4211052" y="422353"/>
              <a:ext cx="7765048" cy="6318113"/>
              <a:chOff x="4211052" y="422353"/>
              <a:chExt cx="7765048" cy="6318113"/>
            </a:xfrm>
          </p:grpSpPr>
          <p:cxnSp>
            <p:nvCxnSpPr>
              <p:cNvPr id="249" name="Google Shape;249;p12"/>
              <p:cNvCxnSpPr/>
              <p:nvPr/>
            </p:nvCxnSpPr>
            <p:spPr>
              <a:xfrm>
                <a:off x="11227380" y="2032809"/>
                <a:ext cx="0" cy="43283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12"/>
              <p:cNvCxnSpPr/>
              <p:nvPr/>
            </p:nvCxnSpPr>
            <p:spPr>
              <a:xfrm>
                <a:off x="9185915" y="2032810"/>
                <a:ext cx="0" cy="43283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1" name="Google Shape;251;p12"/>
              <p:cNvCxnSpPr/>
              <p:nvPr/>
            </p:nvCxnSpPr>
            <p:spPr>
              <a:xfrm>
                <a:off x="7162183" y="2039901"/>
                <a:ext cx="0" cy="43283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252" name="Google Shape;252;p12"/>
              <p:cNvGrpSpPr/>
              <p:nvPr/>
            </p:nvGrpSpPr>
            <p:grpSpPr>
              <a:xfrm>
                <a:off x="8417678" y="2230142"/>
                <a:ext cx="1545331" cy="4510324"/>
                <a:chOff x="4744142" y="2128542"/>
                <a:chExt cx="1786894" cy="4510324"/>
              </a:xfrm>
            </p:grpSpPr>
            <p:sp>
              <p:nvSpPr>
                <p:cNvPr id="253" name="Google Shape;253;p12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Team 1</a:t>
                  </a:r>
                  <a:endParaRPr/>
                </a:p>
              </p:txBody>
            </p:sp>
            <p:sp>
              <p:nvSpPr>
                <p:cNvPr id="254" name="Google Shape;254;p12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Health</a:t>
                  </a:r>
                  <a:endParaRPr/>
                </a:p>
              </p:txBody>
            </p:sp>
            <p:sp>
              <p:nvSpPr>
                <p:cNvPr id="255" name="Google Shape;255;p12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Search &amp; Rescue</a:t>
                  </a:r>
                  <a:endParaRPr/>
                </a:p>
              </p:txBody>
            </p:sp>
            <p:sp>
              <p:nvSpPr>
                <p:cNvPr id="256" name="Google Shape;256;p12"/>
                <p:cNvSpPr/>
                <p:nvPr/>
              </p:nvSpPr>
              <p:spPr>
                <a:xfrm>
                  <a:off x="4744142" y="5450370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Preparedness</a:t>
                  </a:r>
                  <a:endParaRPr/>
                </a:p>
              </p:txBody>
            </p:sp>
            <p:sp>
              <p:nvSpPr>
                <p:cNvPr id="257" name="Google Shape;257;p12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Shelter</a:t>
                  </a:r>
                  <a:endParaRPr/>
                </a:p>
              </p:txBody>
            </p:sp>
            <p:sp>
              <p:nvSpPr>
                <p:cNvPr id="258" name="Google Shape;258;p12"/>
                <p:cNvSpPr/>
                <p:nvPr/>
              </p:nvSpPr>
              <p:spPr>
                <a:xfrm>
                  <a:off x="4744142" y="484134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Assessments</a:t>
                  </a:r>
                  <a:endParaRPr/>
                </a:p>
              </p:txBody>
            </p:sp>
            <p:sp>
              <p:nvSpPr>
                <p:cNvPr id="259" name="Google Shape;259;p12"/>
                <p:cNvSpPr/>
                <p:nvPr/>
              </p:nvSpPr>
              <p:spPr>
                <a:xfrm>
                  <a:off x="4772496" y="6059392"/>
                  <a:ext cx="1758540" cy="57947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Emergency Communication</a:t>
                  </a:r>
                  <a:endParaRPr/>
                </a:p>
              </p:txBody>
            </p:sp>
          </p:grpSp>
          <p:sp>
            <p:nvSpPr>
              <p:cNvPr id="260" name="Google Shape;260;p12"/>
              <p:cNvSpPr/>
              <p:nvPr/>
            </p:nvSpPr>
            <p:spPr>
              <a:xfrm>
                <a:off x="4898559" y="997486"/>
                <a:ext cx="1758540" cy="467334"/>
              </a:xfrm>
              <a:prstGeom prst="rect">
                <a:avLst/>
              </a:prstGeom>
              <a:solidFill>
                <a:srgbClr val="011E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Deputy Leader</a:t>
                </a:r>
                <a:endParaRPr/>
              </a:p>
            </p:txBody>
          </p:sp>
          <p:sp>
            <p:nvSpPr>
              <p:cNvPr id="261" name="Google Shape;261;p12"/>
              <p:cNvSpPr/>
              <p:nvPr/>
            </p:nvSpPr>
            <p:spPr>
              <a:xfrm>
                <a:off x="6875425" y="422353"/>
                <a:ext cx="2576033" cy="579474"/>
              </a:xfrm>
              <a:prstGeom prst="rect">
                <a:avLst/>
              </a:prstGeom>
              <a:solidFill>
                <a:srgbClr val="F533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Community Response Team Leader</a:t>
                </a:r>
                <a:endParaRPr/>
              </a:p>
            </p:txBody>
          </p:sp>
          <p:sp>
            <p:nvSpPr>
              <p:cNvPr id="262" name="Google Shape;262;p12"/>
              <p:cNvSpPr/>
              <p:nvPr/>
            </p:nvSpPr>
            <p:spPr>
              <a:xfrm>
                <a:off x="7284171" y="1394774"/>
                <a:ext cx="1758540" cy="467334"/>
              </a:xfrm>
              <a:prstGeom prst="rect">
                <a:avLst/>
              </a:prstGeom>
              <a:solidFill>
                <a:srgbClr val="011E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rgbClr val="F5333F"/>
                    </a:solidFill>
                    <a:latin typeface="Arial"/>
                    <a:ea typeface="Arial"/>
                    <a:cs typeface="Arial"/>
                    <a:sym typeface="Arial"/>
                  </a:rPr>
                  <a:t>Groups</a:t>
                </a:r>
                <a:endParaRPr/>
              </a:p>
            </p:txBody>
          </p:sp>
          <p:grpSp>
            <p:nvGrpSpPr>
              <p:cNvPr id="263" name="Google Shape;263;p12"/>
              <p:cNvGrpSpPr/>
              <p:nvPr/>
            </p:nvGrpSpPr>
            <p:grpSpPr>
              <a:xfrm>
                <a:off x="6404587" y="2230142"/>
                <a:ext cx="1545331" cy="4510324"/>
                <a:chOff x="4744142" y="2128542"/>
                <a:chExt cx="1786894" cy="4510324"/>
              </a:xfrm>
            </p:grpSpPr>
            <p:sp>
              <p:nvSpPr>
                <p:cNvPr id="264" name="Google Shape;264;p12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Team 1</a:t>
                  </a:r>
                  <a:endParaRPr/>
                </a:p>
              </p:txBody>
            </p:sp>
            <p:sp>
              <p:nvSpPr>
                <p:cNvPr id="265" name="Google Shape;265;p12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Health</a:t>
                  </a:r>
                  <a:endParaRPr/>
                </a:p>
              </p:txBody>
            </p:sp>
            <p:sp>
              <p:nvSpPr>
                <p:cNvPr id="266" name="Google Shape;266;p12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Search &amp; Rescue</a:t>
                  </a:r>
                  <a:endParaRPr/>
                </a:p>
              </p:txBody>
            </p:sp>
            <p:sp>
              <p:nvSpPr>
                <p:cNvPr id="267" name="Google Shape;267;p12"/>
                <p:cNvSpPr/>
                <p:nvPr/>
              </p:nvSpPr>
              <p:spPr>
                <a:xfrm>
                  <a:off x="4744142" y="5450370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Preparedness</a:t>
                  </a:r>
                  <a:endParaRPr/>
                </a:p>
              </p:txBody>
            </p:sp>
            <p:sp>
              <p:nvSpPr>
                <p:cNvPr id="268" name="Google Shape;268;p12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Shelter</a:t>
                  </a:r>
                  <a:endParaRPr/>
                </a:p>
              </p:txBody>
            </p:sp>
            <p:sp>
              <p:nvSpPr>
                <p:cNvPr id="269" name="Google Shape;269;p12"/>
                <p:cNvSpPr/>
                <p:nvPr/>
              </p:nvSpPr>
              <p:spPr>
                <a:xfrm>
                  <a:off x="4744142" y="484134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Assessments</a:t>
                  </a:r>
                  <a:endParaRPr/>
                </a:p>
              </p:txBody>
            </p:sp>
            <p:sp>
              <p:nvSpPr>
                <p:cNvPr id="270" name="Google Shape;270;p12"/>
                <p:cNvSpPr/>
                <p:nvPr/>
              </p:nvSpPr>
              <p:spPr>
                <a:xfrm>
                  <a:off x="4772496" y="6059392"/>
                  <a:ext cx="1758540" cy="57947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Emergency Communication</a:t>
                  </a:r>
                  <a:endParaRPr/>
                </a:p>
              </p:txBody>
            </p:sp>
          </p:grpSp>
          <p:grpSp>
            <p:nvGrpSpPr>
              <p:cNvPr id="271" name="Google Shape;271;p12"/>
              <p:cNvGrpSpPr/>
              <p:nvPr/>
            </p:nvGrpSpPr>
            <p:grpSpPr>
              <a:xfrm>
                <a:off x="10430769" y="2230142"/>
                <a:ext cx="1545331" cy="4510324"/>
                <a:chOff x="4744142" y="2128542"/>
                <a:chExt cx="1786894" cy="4510324"/>
              </a:xfrm>
            </p:grpSpPr>
            <p:sp>
              <p:nvSpPr>
                <p:cNvPr id="272" name="Google Shape;272;p12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Team 1</a:t>
                  </a:r>
                  <a:endParaRPr/>
                </a:p>
              </p:txBody>
            </p:sp>
            <p:sp>
              <p:nvSpPr>
                <p:cNvPr id="273" name="Google Shape;273;p12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Health</a:t>
                  </a:r>
                  <a:endParaRPr/>
                </a:p>
              </p:txBody>
            </p:sp>
            <p:sp>
              <p:nvSpPr>
                <p:cNvPr id="274" name="Google Shape;274;p12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Search &amp; Rescue</a:t>
                  </a:r>
                  <a:endParaRPr/>
                </a:p>
              </p:txBody>
            </p:sp>
            <p:sp>
              <p:nvSpPr>
                <p:cNvPr id="275" name="Google Shape;275;p12"/>
                <p:cNvSpPr/>
                <p:nvPr/>
              </p:nvSpPr>
              <p:spPr>
                <a:xfrm>
                  <a:off x="4744142" y="5450370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Preparedness</a:t>
                  </a:r>
                  <a:endParaRPr/>
                </a:p>
              </p:txBody>
            </p:sp>
            <p:sp>
              <p:nvSpPr>
                <p:cNvPr id="276" name="Google Shape;276;p12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Shelter</a:t>
                  </a:r>
                  <a:endParaRPr/>
                </a:p>
              </p:txBody>
            </p:sp>
            <p:sp>
              <p:nvSpPr>
                <p:cNvPr id="277" name="Google Shape;277;p12"/>
                <p:cNvSpPr/>
                <p:nvPr/>
              </p:nvSpPr>
              <p:spPr>
                <a:xfrm>
                  <a:off x="4744142" y="484134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Assessments</a:t>
                  </a:r>
                  <a:endParaRPr/>
                </a:p>
              </p:txBody>
            </p:sp>
            <p:sp>
              <p:nvSpPr>
                <p:cNvPr id="278" name="Google Shape;278;p12"/>
                <p:cNvSpPr/>
                <p:nvPr/>
              </p:nvSpPr>
              <p:spPr>
                <a:xfrm>
                  <a:off x="4772496" y="6059392"/>
                  <a:ext cx="1758540" cy="57947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Emergency Communication</a:t>
                  </a:r>
                  <a:endParaRPr/>
                </a:p>
              </p:txBody>
            </p:sp>
          </p:grpSp>
          <p:cxnSp>
            <p:nvCxnSpPr>
              <p:cNvPr id="279" name="Google Shape;279;p12"/>
              <p:cNvCxnSpPr>
                <a:stCxn id="261" idx="2"/>
              </p:cNvCxnSpPr>
              <p:nvPr/>
            </p:nvCxnSpPr>
            <p:spPr>
              <a:xfrm>
                <a:off x="8163442" y="1001827"/>
                <a:ext cx="0" cy="1034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" name="Google Shape;280;p12"/>
              <p:cNvCxnSpPr/>
              <p:nvPr/>
            </p:nvCxnSpPr>
            <p:spPr>
              <a:xfrm>
                <a:off x="5095919" y="2030820"/>
                <a:ext cx="6119776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1" name="Google Shape;281;p12"/>
              <p:cNvCxnSpPr>
                <a:stCxn id="237" idx="3"/>
              </p:cNvCxnSpPr>
              <p:nvPr/>
            </p:nvCxnSpPr>
            <p:spPr>
              <a:xfrm>
                <a:off x="4211052" y="3607082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304113" y="1062569"/>
            <a:ext cx="3618320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 Organisation for Community-Based Response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6340687" y="1062569"/>
            <a:ext cx="4821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Establish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 operational structure specific to the community.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9" name="Google Shape;2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8383" y="5332340"/>
            <a:ext cx="678499" cy="611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5487" y="4267917"/>
            <a:ext cx="544291" cy="6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2286" y="3164213"/>
            <a:ext cx="730692" cy="65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1935" y="2161177"/>
            <a:ext cx="611395" cy="700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8031" y="1062569"/>
            <a:ext cx="559203" cy="700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3"/>
          <p:cNvSpPr txBox="1"/>
          <p:nvPr/>
        </p:nvSpPr>
        <p:spPr>
          <a:xfrm>
            <a:off x="6340687" y="2299677"/>
            <a:ext cx="4821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Appoint 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Team Leader.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6340687" y="3259786"/>
            <a:ext cx="4821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Assign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location for coordination.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13"/>
          <p:cNvSpPr txBox="1"/>
          <p:nvPr/>
        </p:nvSpPr>
        <p:spPr>
          <a:xfrm>
            <a:off x="6340687" y="4241821"/>
            <a:ext cx="4821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Appoint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persons to assist with logistics and planning.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13"/>
          <p:cNvSpPr txBox="1"/>
          <p:nvPr/>
        </p:nvSpPr>
        <p:spPr>
          <a:xfrm>
            <a:off x="6340687" y="5314872"/>
            <a:ext cx="4821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Decide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if sub-teams are needed with a leader for each.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6" descr="A picture containing tree, outdoor, ground, roa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161" b="15692"/>
          <a:stretch/>
        </p:blipFill>
        <p:spPr>
          <a:xfrm>
            <a:off x="3197774" y="-5348"/>
            <a:ext cx="8994226" cy="68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>
            <a:off x="-16475" y="-5347"/>
            <a:ext cx="4778479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217428" y="960252"/>
            <a:ext cx="4117065" cy="481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CDRT’s Preparedness Role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A320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 with community members: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Emergency Plans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Shelters in the Community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 Evacuation Routes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Early Warning Measures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Practicing and Testing of Plans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5" descr="A person standing in front of a white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 txBox="1"/>
          <p:nvPr/>
        </p:nvSpPr>
        <p:spPr>
          <a:xfrm>
            <a:off x="257254" y="1056235"/>
            <a:ext cx="3663596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Educating The Community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Share information on potential threats in the community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Raise awareness and promote preparedness activities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 the benefits of planning before an emergency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7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494983" y="919096"/>
            <a:ext cx="3416300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Develop Community Disaster Plans</a:t>
            </a:r>
            <a:endParaRPr sz="36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4965258" y="4104451"/>
            <a:ext cx="6502500" cy="243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hazards can affect the community?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would be affected?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areas are vulnerable?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Who are the vulnerable persons and where are they located?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resources exist in the community?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9" name="Google Shape;3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182" y="558324"/>
            <a:ext cx="812800" cy="88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298" y="561036"/>
            <a:ext cx="959556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0304" y="1845336"/>
            <a:ext cx="846667" cy="7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7"/>
          <p:cNvSpPr txBox="1"/>
          <p:nvPr/>
        </p:nvSpPr>
        <p:spPr>
          <a:xfrm>
            <a:off x="4965258" y="1536964"/>
            <a:ext cx="19711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Preparedness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9688492" y="1536964"/>
            <a:ext cx="1342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Mapping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6936406" y="2858039"/>
            <a:ext cx="265446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Risk &amp; Vulnerability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182" y="1738941"/>
            <a:ext cx="812800" cy="88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5298" y="1741653"/>
            <a:ext cx="959556" cy="77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0304" y="3025953"/>
            <a:ext cx="846667" cy="74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 txBox="1"/>
          <p:nvPr/>
        </p:nvSpPr>
        <p:spPr>
          <a:xfrm>
            <a:off x="4965259" y="2717581"/>
            <a:ext cx="20947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Preparedness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9688492" y="2717581"/>
            <a:ext cx="13421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Mapping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18"/>
          <p:cNvSpPr txBox="1"/>
          <p:nvPr/>
        </p:nvSpPr>
        <p:spPr>
          <a:xfrm>
            <a:off x="6936406" y="4038656"/>
            <a:ext cx="2654462" cy="77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Resources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&amp; Capacities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393508" y="1055596"/>
            <a:ext cx="3663596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Mapping Resources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are they?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Where are they located?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Who has access to them</a:t>
            </a: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9" descr="No photo description availabl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05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9"/>
          <p:cNvSpPr/>
          <p:nvPr/>
        </p:nvSpPr>
        <p:spPr>
          <a:xfrm>
            <a:off x="4946" y="0"/>
            <a:ext cx="42111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257254" y="1181685"/>
            <a:ext cx="3706484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Develop</a:t>
            </a:r>
            <a:endParaRPr sz="32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Effective </a:t>
            </a:r>
            <a:endParaRPr sz="32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Modes of Communication</a:t>
            </a:r>
            <a:endParaRPr sz="32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Establishing effective ways to communicate with other CDRT members and the community is very important.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your communication plans</a:t>
            </a:r>
            <a:r>
              <a:rPr lang="en-US" sz="2200" b="0" i="0" u="none" strike="noStrike" cap="none">
                <a:solidFill>
                  <a:srgbClr val="2A320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Acknowledgements</a:t>
            </a:r>
            <a:endParaRPr sz="4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40"/>
          <p:cNvSpPr txBox="1"/>
          <p:nvPr/>
        </p:nvSpPr>
        <p:spPr>
          <a:xfrm>
            <a:off x="957444" y="1574800"/>
            <a:ext cx="10431916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thank the Belize Red Cross, Grenada Red Cross, Guyana Red Cross, Jamaica Red Cross, St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Vincent and the Grenadines Red Cross, Trinidad and Tobago Red Cross and the Caribbean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Disaster Emergency Management Agency (CDEMA) for their commitment to collaborating with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Caribbean Disaster Risk Management (CADRIM) Reference Centre. Together, we reviewed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revised the CDRT Training Material, enhancing its relevance and effectiveness in disaster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response training. Your dedication exemplifies the spirit of cooperation within the humanitarian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community, and we deeply appreciate your invaluable contributions.</a:t>
            </a: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40"/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40"/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109" name="Google Shape;109;p40" descr="Caribbean Disaster Emergency Management Agency (CDEMA) - EECentr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14752" y="5014832"/>
              <a:ext cx="2398913" cy="828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0" descr="Belize Red Cross Society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1889" y="4850744"/>
              <a:ext cx="1071562" cy="1071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40" descr="Grenada Red Cross Society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13740" y="4908320"/>
              <a:ext cx="1071562" cy="1071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40" descr="The Guyana Red Cross Society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414" y="4902024"/>
              <a:ext cx="1076345" cy="1071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0" descr="Our Today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8274" y="4997457"/>
              <a:ext cx="1272551" cy="863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0" descr="St. Vincent and the Grenadines Red Cross Headquarters"/>
            <p:cNvPicPr preferRelativeResize="0"/>
            <p:nvPr/>
          </p:nvPicPr>
          <p:blipFill rotWithShape="1">
            <a:blip r:embed="rId8">
              <a:alphaModFix/>
            </a:blip>
            <a:srcRect l="27930" t="11270" r="34569" b="19942"/>
            <a:stretch/>
          </p:blipFill>
          <p:spPr>
            <a:xfrm>
              <a:off x="6543438" y="4737441"/>
              <a:ext cx="1263761" cy="1298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0" descr="T&amp;T Red Cross warns of fraudsters | Loop Trinidad &amp; Tobago"/>
            <p:cNvPicPr preferRelativeResize="0"/>
            <p:nvPr/>
          </p:nvPicPr>
          <p:blipFill rotWithShape="1">
            <a:blip r:embed="rId9">
              <a:alphaModFix/>
            </a:blip>
            <a:srcRect l="17284" r="17216"/>
            <a:stretch/>
          </p:blipFill>
          <p:spPr>
            <a:xfrm>
              <a:off x="8047572" y="4864681"/>
              <a:ext cx="1263761" cy="10842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0775" y="5029657"/>
            <a:ext cx="987176" cy="75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262" y="3246793"/>
            <a:ext cx="1186203" cy="79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216" y="1943916"/>
            <a:ext cx="708537" cy="80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1395" y="589833"/>
            <a:ext cx="1086181" cy="75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386173" y="913180"/>
            <a:ext cx="342930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Developing/ Discussing Early Warning Systems and Alerts</a:t>
            </a:r>
            <a:endParaRPr sz="36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304050" y="1884287"/>
            <a:ext cx="550177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Monitoring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Ensure the community understands any hazard monitoring mechanisms in place.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304049" y="525890"/>
            <a:ext cx="55017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Hazard Knowledge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Ensure the community knows the types of hazards that can affect the community and how to prepare.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6304048" y="4931299"/>
            <a:ext cx="51226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Response Action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Ensure that the CDRT members and community members understand any response actions they are expected to take.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6304050" y="3222216"/>
            <a:ext cx="550177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Warning Communication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Ensure the community understand the meaning of alerts and the expected actions that should be taken based on the information in the alert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4"/>
          <p:cNvSpPr txBox="1"/>
          <p:nvPr/>
        </p:nvSpPr>
        <p:spPr>
          <a:xfrm>
            <a:off x="374726" y="934262"/>
            <a:ext cx="3416300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Tips When Engaging With The Community</a:t>
            </a:r>
            <a:endParaRPr sz="36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14"/>
          <p:cNvSpPr txBox="1"/>
          <p:nvPr/>
        </p:nvSpPr>
        <p:spPr>
          <a:xfrm>
            <a:off x="6393850" y="1040590"/>
            <a:ext cx="4821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Listen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Community Members.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6" name="Google Shape;3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546" y="4244147"/>
            <a:ext cx="678499" cy="61139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4"/>
          <p:cNvSpPr txBox="1"/>
          <p:nvPr/>
        </p:nvSpPr>
        <p:spPr>
          <a:xfrm>
            <a:off x="6393850" y="2128838"/>
            <a:ext cx="48216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Consider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Language Barriers.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6393850" y="3131479"/>
            <a:ext cx="50766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Consider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Cultural context of the Community.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14"/>
          <p:cNvSpPr txBox="1"/>
          <p:nvPr/>
        </p:nvSpPr>
        <p:spPr>
          <a:xfrm>
            <a:off x="6393850" y="4209211"/>
            <a:ext cx="4821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Involve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all members of the community, including vulnerable groups. 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14"/>
          <p:cNvSpPr txBox="1"/>
          <p:nvPr/>
        </p:nvSpPr>
        <p:spPr>
          <a:xfrm>
            <a:off x="6393850" y="5452378"/>
            <a:ext cx="48216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Respect</a:t>
            </a: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everyone’s beliefs and attitudes but advocate for preparedness.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1" name="Google Shape;3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7243" y="5420363"/>
            <a:ext cx="796988" cy="71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2680" y="2981600"/>
            <a:ext cx="73736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6334" y="1960035"/>
            <a:ext cx="706343" cy="59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7687" y="835718"/>
            <a:ext cx="736099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1" descr="A group of people standing outside a buildin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2539" b="15770"/>
          <a:stretch/>
        </p:blipFill>
        <p:spPr>
          <a:xfrm>
            <a:off x="2697261" y="0"/>
            <a:ext cx="94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1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345336" y="830774"/>
            <a:ext cx="3487432" cy="479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CDRT’s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Role During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 Disaster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Stay Indoors 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Keep communication open if possible and share safety information with other team members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Keep boardgames or cards, books to occupy family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614" y="4942868"/>
            <a:ext cx="987176" cy="75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1262" y="3650838"/>
            <a:ext cx="1186203" cy="79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0216" y="2347961"/>
            <a:ext cx="708537" cy="80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1395" y="993878"/>
            <a:ext cx="1086181" cy="75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2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440572" y="638259"/>
            <a:ext cx="342930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Objectives Of CDRT Teams In Response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2"/>
          <p:cNvSpPr txBox="1"/>
          <p:nvPr/>
        </p:nvSpPr>
        <p:spPr>
          <a:xfrm>
            <a:off x="6304050" y="2426830"/>
            <a:ext cx="50002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Determines An Overall Strategy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(What can we do, and how will we do it?)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22"/>
          <p:cNvSpPr txBox="1"/>
          <p:nvPr/>
        </p:nvSpPr>
        <p:spPr>
          <a:xfrm>
            <a:off x="6304049" y="1052637"/>
            <a:ext cx="512267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Identifies The Scope Of The Incident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(What is the problem? Type of hazard and the impacts)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6394570" y="4882075"/>
            <a:ext cx="48192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Documents Actions &amp; Results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(Record all that is done by the CDRT)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6304050" y="3725727"/>
            <a:ext cx="52937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Deploys Resources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(Who is going to do what?)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/>
          <p:nvPr/>
        </p:nvSpPr>
        <p:spPr>
          <a:xfrm>
            <a:off x="-16474" y="-5347"/>
            <a:ext cx="4211052" cy="6937775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440572" y="638259"/>
            <a:ext cx="342930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 Response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Role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4651624" y="69051"/>
            <a:ext cx="7352533" cy="686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Firstly, ensure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safety of your family.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Assist</a:t>
            </a:r>
            <a:r>
              <a:rPr lang="en-US" sz="2200" b="1" i="0" u="none" strike="noStrike" cap="none">
                <a:solidFill>
                  <a:srgbClr val="B1D13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response activities as advised by CDRT leader.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Assist 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clearing of debris.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Access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equipment to help other community members.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Support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Shelters if needed.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09588" marR="0" lvl="0" indent="-50958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700"/>
              <a:buFont typeface="Noto Sans Symbols"/>
              <a:buChar char="✔"/>
            </a:pPr>
            <a:r>
              <a:rPr lang="en-US" sz="22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Ensure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you are wearing proper Personal Protective Equipment when conducting any response activity.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/>
          <p:nvPr/>
        </p:nvSpPr>
        <p:spPr>
          <a:xfrm>
            <a:off x="-4184" y="-5347"/>
            <a:ext cx="12199761" cy="98925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-1312" y="134167"/>
            <a:ext cx="12191739" cy="69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Establishing A Community Disaster Response Team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9" name="Google Shape;409;p41" title="CDRT Knowledge Series: Episod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21" y="978877"/>
            <a:ext cx="12184306" cy="5884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217922" y="1179011"/>
            <a:ext cx="3742259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Remember: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Rescuer Safety Is Paramount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A320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question, </a:t>
            </a:r>
            <a:r>
              <a:rPr lang="en-US" sz="2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“Is it safe for the CDRT members to attempt the rescue?”</a:t>
            </a: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 very important. 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answer to this question is based mainly on the degree of damage to the structure.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6" name="Google Shape;416;p25" descr="A picture containing outdoor, person, ground, na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" t="4325" r="26330" b="11444"/>
          <a:stretch/>
        </p:blipFill>
        <p:spPr>
          <a:xfrm>
            <a:off x="4194577" y="0"/>
            <a:ext cx="79974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F5333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735397" y="638259"/>
            <a:ext cx="283965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Activity: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4829490" y="2173932"/>
            <a:ext cx="67230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a group, discuss and determine the steps that a Community Disaster Response Team should take when a response is needed. </a:t>
            </a:r>
            <a:endParaRPr sz="2400" b="1" i="0" u="none" strike="noStrike" cap="none">
              <a:solidFill>
                <a:srgbClr val="B1D1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"/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5"/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445" name="Google Shape;445;p45"/>
            <p:cNvSpPr/>
            <p:nvPr/>
          </p:nvSpPr>
          <p:spPr>
            <a:xfrm>
              <a:off x="513332" y="2450303"/>
              <a:ext cx="343581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F5333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Involved</a:t>
              </a:r>
              <a:endParaRPr sz="4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There are many ways of becoming a part  of the world’s largest humanitarian network</a:t>
              </a:r>
              <a:endParaRPr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47" name="Google Shape;447;p45"/>
          <p:cNvSpPr/>
          <p:nvPr/>
        </p:nvSpPr>
        <p:spPr>
          <a:xfrm>
            <a:off x="4568644" y="1221423"/>
            <a:ext cx="72658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Volunteer, Donate, Join Us In Partnership</a:t>
            </a: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or share our appeals and stories on social media. Find out more about IFRC and learn how to contact your National Red Cross or Red Crescent Society, at </a:t>
            </a:r>
            <a:r>
              <a:rPr lang="en-US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www.ifrc.org.</a:t>
            </a:r>
            <a:endParaRPr sz="1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5"/>
          <p:cNvSpPr/>
          <p:nvPr/>
        </p:nvSpPr>
        <p:spPr>
          <a:xfrm>
            <a:off x="4565087" y="4135297"/>
            <a:ext cx="7269369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stay informed about Caribbean disaster response activities or to access additional information on available trainings, training materials, research and information management tools, visit: </a:t>
            </a:r>
            <a:r>
              <a:rPr lang="en-US" sz="1800" b="1" i="0" u="sng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n-US" sz="18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. 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9" name="Google Shape;449;p45"/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450" name="Google Shape;450;p45"/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51" name="Google Shape;451;p45"/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CADRIM.IFRC</a:t>
                </a:r>
                <a:endParaRPr/>
              </a:p>
            </p:txBody>
          </p:sp>
          <p:pic>
            <p:nvPicPr>
              <p:cNvPr id="452" name="Google Shape;452;p45" descr="A black background with a black square&#10;&#10;Description automatically generated with medium confidenc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3" name="Google Shape;453;p45"/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454" name="Google Shape;454;p45"/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@cadrim_ifrc</a:t>
                </a:r>
                <a:endParaRPr/>
              </a:p>
            </p:txBody>
          </p:sp>
          <p:pic>
            <p:nvPicPr>
              <p:cNvPr id="455" name="Google Shape;455;p45" descr="A black background with a black square&#10;&#10;Description automatically generated with medium confidence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6" name="Google Shape;456;p45"/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457" name="Google Shape;457;p45"/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@CADRIM_IFRC</a:t>
                </a:r>
                <a:endParaRPr/>
              </a:p>
            </p:txBody>
          </p:sp>
          <p:pic>
            <p:nvPicPr>
              <p:cNvPr id="458" name="Google Shape;458;p45" descr="Twitter Logo, Social Media Logo, Self Adhesive Sticker, New Twitter Logo, X  Logo, X Sticker, New Twitter Brand (Pack of 16) (Circle, 50mm x 50mm)  (S10040) : Amazon.co.uk: Automotiv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59" name="Google Shape;459;p45" descr="A black and red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5" descr="A black and red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81713" y="240081"/>
            <a:ext cx="2250989" cy="101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33576" y="1821228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40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167265" y="2863487"/>
            <a:ext cx="1015640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Understand CDRT Roles and Responsibilities 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to form a CDRT and team organization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CDRT Structure and decision making 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CDRTs and response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76" y="519479"/>
            <a:ext cx="1067378" cy="92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561637" y="1081504"/>
            <a:ext cx="327223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Why Be Organized?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36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Why Prepare?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36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Why Work Together?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3" descr="A picture containing outdoor, tree, water, bo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781" b="2182"/>
          <a:stretch/>
        </p:blipFill>
        <p:spPr>
          <a:xfrm>
            <a:off x="4194578" y="-5347"/>
            <a:ext cx="7997422" cy="6863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4" descr="A picture containing outdoor, tree, water, bo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781" b="2182"/>
          <a:stretch/>
        </p:blipFill>
        <p:spPr>
          <a:xfrm>
            <a:off x="4194578" y="-5347"/>
            <a:ext cx="7997422" cy="6863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434178" y="1179011"/>
            <a:ext cx="330974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The Answer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3600" b="1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want to have effective response 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3850" marR="0" lvl="0" indent="-19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Minimize loss of life and damage to property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3850" marR="0" lvl="0" indent="-19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be more resilient </a:t>
            </a:r>
            <a:endParaRPr sz="2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34178" y="970999"/>
            <a:ext cx="3531766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The CDRT Governance Structure At A 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National Level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" name="Google Shape;146;p5"/>
          <p:cNvGrpSpPr/>
          <p:nvPr/>
        </p:nvGrpSpPr>
        <p:grpSpPr>
          <a:xfrm>
            <a:off x="4695538" y="1249485"/>
            <a:ext cx="6862048" cy="4353681"/>
            <a:chOff x="5472286" y="262297"/>
            <a:chExt cx="6542500" cy="4353681"/>
          </a:xfrm>
        </p:grpSpPr>
        <p:cxnSp>
          <p:nvCxnSpPr>
            <p:cNvPr id="147" name="Google Shape;147;p5"/>
            <p:cNvCxnSpPr/>
            <p:nvPr/>
          </p:nvCxnSpPr>
          <p:spPr>
            <a:xfrm>
              <a:off x="6358270" y="960366"/>
              <a:ext cx="0" cy="41123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5"/>
            <p:cNvCxnSpPr/>
            <p:nvPr/>
          </p:nvCxnSpPr>
          <p:spPr>
            <a:xfrm>
              <a:off x="11029523" y="974539"/>
              <a:ext cx="0" cy="41123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9" name="Google Shape;149;p5"/>
            <p:cNvGrpSpPr/>
            <p:nvPr/>
          </p:nvGrpSpPr>
          <p:grpSpPr>
            <a:xfrm>
              <a:off x="5746680" y="262297"/>
              <a:ext cx="5546992" cy="4353681"/>
              <a:chOff x="6404587" y="417381"/>
              <a:chExt cx="5546992" cy="4353681"/>
            </a:xfrm>
          </p:grpSpPr>
          <p:cxnSp>
            <p:nvCxnSpPr>
              <p:cNvPr id="150" name="Google Shape;150;p5"/>
              <p:cNvCxnSpPr/>
              <p:nvPr/>
            </p:nvCxnSpPr>
            <p:spPr>
              <a:xfrm flipH="1">
                <a:off x="9185915" y="1001827"/>
                <a:ext cx="1" cy="103453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5"/>
              <p:cNvCxnSpPr/>
              <p:nvPr/>
            </p:nvCxnSpPr>
            <p:spPr>
              <a:xfrm>
                <a:off x="11227380" y="2022176"/>
                <a:ext cx="0" cy="2641113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5"/>
              <p:cNvCxnSpPr/>
              <p:nvPr/>
            </p:nvCxnSpPr>
            <p:spPr>
              <a:xfrm>
                <a:off x="9185915" y="2032810"/>
                <a:ext cx="0" cy="273825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162183" y="2039901"/>
                <a:ext cx="0" cy="2623388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154" name="Google Shape;154;p5"/>
              <p:cNvGrpSpPr/>
              <p:nvPr/>
            </p:nvGrpSpPr>
            <p:grpSpPr>
              <a:xfrm>
                <a:off x="8417678" y="2230142"/>
                <a:ext cx="1520810" cy="2540920"/>
                <a:chOff x="4744142" y="2128542"/>
                <a:chExt cx="1758540" cy="2540920"/>
              </a:xfrm>
            </p:grpSpPr>
            <p:sp>
              <p:nvSpPr>
                <p:cNvPr id="155" name="Google Shape;155;p5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Zonal Coordinator</a:t>
                  </a:r>
                  <a:endParaRPr/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2</a:t>
                  </a:r>
                  <a:endParaRPr/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2</a:t>
                  </a:r>
                  <a:endParaRPr/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2</a:t>
                  </a:r>
                  <a:endParaRPr/>
                </a:p>
              </p:txBody>
            </p:sp>
          </p:grpSp>
          <p:sp>
            <p:nvSpPr>
              <p:cNvPr id="159" name="Google Shape;159;p5"/>
              <p:cNvSpPr/>
              <p:nvPr/>
            </p:nvSpPr>
            <p:spPr>
              <a:xfrm>
                <a:off x="8025806" y="417381"/>
                <a:ext cx="2094282" cy="579474"/>
              </a:xfrm>
              <a:prstGeom prst="rect">
                <a:avLst/>
              </a:prstGeom>
              <a:solidFill>
                <a:srgbClr val="F533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Steering Committee</a:t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8306645" y="1380556"/>
                <a:ext cx="1758540" cy="467334"/>
              </a:xfrm>
              <a:prstGeom prst="rect">
                <a:avLst/>
              </a:prstGeom>
              <a:solidFill>
                <a:srgbClr val="011E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Training Officer</a:t>
                </a:r>
                <a:endParaRPr/>
              </a:p>
            </p:txBody>
          </p:sp>
          <p:grpSp>
            <p:nvGrpSpPr>
              <p:cNvPr id="161" name="Google Shape;161;p5"/>
              <p:cNvGrpSpPr/>
              <p:nvPr/>
            </p:nvGrpSpPr>
            <p:grpSpPr>
              <a:xfrm>
                <a:off x="6404587" y="2230142"/>
                <a:ext cx="1520810" cy="2540920"/>
                <a:chOff x="4744142" y="2128542"/>
                <a:chExt cx="1758540" cy="2540920"/>
              </a:xfrm>
            </p:grpSpPr>
            <p:sp>
              <p:nvSpPr>
                <p:cNvPr id="162" name="Google Shape;162;p5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Zonal Coordinator</a:t>
                  </a: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1</a:t>
                  </a: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1</a:t>
                  </a:r>
                  <a:endParaRPr/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1</a:t>
                  </a:r>
                  <a:endParaRPr/>
                </a:p>
              </p:txBody>
            </p:sp>
          </p:grpSp>
          <p:grpSp>
            <p:nvGrpSpPr>
              <p:cNvPr id="166" name="Google Shape;166;p5"/>
              <p:cNvGrpSpPr/>
              <p:nvPr/>
            </p:nvGrpSpPr>
            <p:grpSpPr>
              <a:xfrm>
                <a:off x="10430769" y="2230142"/>
                <a:ext cx="1520810" cy="2540920"/>
                <a:chOff x="4744142" y="2128542"/>
                <a:chExt cx="1758540" cy="2540920"/>
              </a:xfrm>
            </p:grpSpPr>
            <p:sp>
              <p:nvSpPr>
                <p:cNvPr id="167" name="Google Shape;167;p5"/>
                <p:cNvSpPr/>
                <p:nvPr/>
              </p:nvSpPr>
              <p:spPr>
                <a:xfrm>
                  <a:off x="4744142" y="2128542"/>
                  <a:ext cx="1758540" cy="579474"/>
                </a:xfrm>
                <a:prstGeom prst="rect">
                  <a:avLst/>
                </a:prstGeom>
                <a:solidFill>
                  <a:srgbClr val="3232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Zonal Coordinator</a:t>
                  </a:r>
                  <a:endParaRPr/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4744142" y="2901795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3</a:t>
                  </a:r>
                  <a:endParaRPr/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4744142" y="356290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3</a:t>
                  </a:r>
                  <a:endParaRPr/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4744142" y="4202128"/>
                  <a:ext cx="1758540" cy="467334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Community 3</a:t>
                  </a:r>
                  <a:endParaRPr/>
                </a:p>
              </p:txBody>
            </p:sp>
          </p:grpSp>
          <p:cxnSp>
            <p:nvCxnSpPr>
              <p:cNvPr id="171" name="Google Shape;171;p5"/>
              <p:cNvCxnSpPr/>
              <p:nvPr/>
            </p:nvCxnSpPr>
            <p:spPr>
              <a:xfrm>
                <a:off x="7162183" y="2030820"/>
                <a:ext cx="405351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72" name="Google Shape;172;p5"/>
            <p:cNvSpPr/>
            <p:nvPr/>
          </p:nvSpPr>
          <p:spPr>
            <a:xfrm>
              <a:off x="9772861" y="1225472"/>
              <a:ext cx="2241925" cy="458474"/>
            </a:xfrm>
            <a:prstGeom prst="rect">
              <a:avLst/>
            </a:prstGeom>
            <a:solidFill>
              <a:srgbClr val="011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Relations Officer/ Communications</a:t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472286" y="1219343"/>
              <a:ext cx="1758540" cy="467334"/>
            </a:xfrm>
            <a:prstGeom prst="rect">
              <a:avLst/>
            </a:prstGeom>
            <a:solidFill>
              <a:srgbClr val="011E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Secretary/</a:t>
              </a:r>
              <a:r>
                <a:rPr lang="en-US">
                  <a:solidFill>
                    <a:schemeClr val="lt1"/>
                  </a:solidFill>
                </a:rPr>
                <a:t>Treasurer</a:t>
              </a:r>
              <a:endParaRPr/>
            </a:p>
          </p:txBody>
        </p:sp>
        <p:cxnSp>
          <p:nvCxnSpPr>
            <p:cNvPr id="174" name="Google Shape;174;p5"/>
            <p:cNvCxnSpPr/>
            <p:nvPr/>
          </p:nvCxnSpPr>
          <p:spPr>
            <a:xfrm>
              <a:off x="6358270" y="970999"/>
              <a:ext cx="46783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630627" y="963954"/>
            <a:ext cx="2916850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Steering Committee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6284529" y="1070753"/>
            <a:ext cx="4823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Resource Mobilization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6284529" y="5458584"/>
            <a:ext cx="4823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Establishment &amp; Training of New Teams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6284529" y="2046214"/>
            <a:ext cx="4823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Strategic Planning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284529" y="3211269"/>
            <a:ext cx="4823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Development of Annual Budget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6284529" y="4226925"/>
            <a:ext cx="4823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Planning of CDRT Activities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125" y="3084180"/>
            <a:ext cx="402703" cy="59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144" y="1005574"/>
            <a:ext cx="640664" cy="5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9957" y="1979355"/>
            <a:ext cx="543039" cy="5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4023" y="4103916"/>
            <a:ext cx="414906" cy="56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26230" y="5319720"/>
            <a:ext cx="750492" cy="5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>
            <a:off x="-16474" y="-5347"/>
            <a:ext cx="451722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600996" y="1179011"/>
            <a:ext cx="3555367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 Chair</a:t>
            </a:r>
            <a:endParaRPr sz="36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Leads &amp; Oversees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Builds The Team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 Planning, Growth &amp; Development 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Monitoring &amp; Evaluation</a:t>
            </a: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Liaise with response agencies and maintain relationships.</a:t>
            </a: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9" name="Google Shape;199;p7" descr="A picture containing indoor, seat, lea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16" t="78" r="30095" b="15692"/>
          <a:stretch/>
        </p:blipFill>
        <p:spPr>
          <a:xfrm>
            <a:off x="4500748" y="0"/>
            <a:ext cx="76912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0" y="0"/>
            <a:ext cx="4576599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17944" y="872311"/>
            <a:ext cx="3614688" cy="48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rgbClr val="F5333F"/>
                </a:solidFill>
                <a:latin typeface="Open Sans"/>
                <a:ea typeface="Open Sans"/>
                <a:cs typeface="Open Sans"/>
                <a:sym typeface="Open Sans"/>
              </a:rPr>
              <a:t>CDRT Secretary/ Treasurer</a:t>
            </a:r>
            <a:endParaRPr sz="1400" b="0" i="0" u="none" strike="noStrike" cap="none">
              <a:solidFill>
                <a:srgbClr val="F533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Manages documentation and record keeping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Plan and record meetings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Keep updated contact list of members and stakeholders.</a:t>
            </a: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Fundraising activities</a:t>
            </a:r>
            <a:endParaRPr sz="2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8" descr="No photo description available."/>
          <p:cNvPicPr preferRelativeResize="0"/>
          <p:nvPr/>
        </p:nvPicPr>
        <p:blipFill rotWithShape="1">
          <a:blip r:embed="rId3">
            <a:alphaModFix/>
          </a:blip>
          <a:srcRect t="44128" r="13194"/>
          <a:stretch/>
        </p:blipFill>
        <p:spPr>
          <a:xfrm>
            <a:off x="4450575" y="0"/>
            <a:ext cx="7741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Widescreen</PresentationFormat>
  <Paragraphs>297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Noto Sans Symbols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Nicholas</dc:creator>
  <cp:lastModifiedBy>Renee THOMAS</cp:lastModifiedBy>
  <cp:revision>1</cp:revision>
  <dcterms:created xsi:type="dcterms:W3CDTF">2021-09-10T07:38:40Z</dcterms:created>
  <dcterms:modified xsi:type="dcterms:W3CDTF">2025-06-16T17:30:59Z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2022-06-01T20:56:17Z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34ffeaa5-fc5e-41e7-bf7f-f57d75625ae6</vt:lpwstr>
  </property>
  <property fmtid="{D5CDD505-2E9C-101B-9397-08002B2CF9AE}" pid="8" name="MSIP_Label_caf3f7fd-5cd4-4287-9002-aceb9af13c42_ContentBits">
    <vt:lpwstr>2</vt:lpwstr>
  </property>
</Properties>
</file>